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sldIdLst>
    <p:sldId id="256" r:id="rId2"/>
    <p:sldId id="293" r:id="rId3"/>
    <p:sldId id="294" r:id="rId4"/>
    <p:sldId id="295" r:id="rId5"/>
    <p:sldId id="296" r:id="rId6"/>
    <p:sldId id="297" r:id="rId7"/>
    <p:sldId id="298" r:id="rId8"/>
    <p:sldId id="299" r:id="rId9"/>
    <p:sldId id="300" r:id="rId10"/>
    <p:sldId id="301" r:id="rId11"/>
    <p:sldId id="302" r:id="rId12"/>
    <p:sldId id="309" r:id="rId13"/>
    <p:sldId id="304" r:id="rId14"/>
    <p:sldId id="310" r:id="rId15"/>
    <p:sldId id="311" r:id="rId16"/>
    <p:sldId id="308" r:id="rId17"/>
    <p:sldId id="307" r:id="rId18"/>
    <p:sldId id="303" r:id="rId19"/>
    <p:sldId id="305" r:id="rId20"/>
    <p:sldId id="257" r:id="rId21"/>
    <p:sldId id="292" r:id="rId22"/>
    <p:sldId id="258" r:id="rId23"/>
    <p:sldId id="259" r:id="rId24"/>
    <p:sldId id="260" r:id="rId25"/>
    <p:sldId id="261" r:id="rId26"/>
    <p:sldId id="262" r:id="rId27"/>
    <p:sldId id="263" r:id="rId28"/>
    <p:sldId id="264" r:id="rId29"/>
    <p:sldId id="306" r:id="rId30"/>
    <p:sldId id="341" r:id="rId31"/>
    <p:sldId id="386" r:id="rId32"/>
    <p:sldId id="380" r:id="rId33"/>
    <p:sldId id="382" r:id="rId34"/>
    <p:sldId id="383" r:id="rId35"/>
    <p:sldId id="387" r:id="rId36"/>
    <p:sldId id="385" r:id="rId37"/>
    <p:sldId id="437" r:id="rId38"/>
    <p:sldId id="438" r:id="rId39"/>
    <p:sldId id="441" r:id="rId40"/>
    <p:sldId id="443" r:id="rId41"/>
    <p:sldId id="444" r:id="rId42"/>
    <p:sldId id="446" r:id="rId43"/>
    <p:sldId id="447" r:id="rId44"/>
    <p:sldId id="449" r:id="rId45"/>
    <p:sldId id="453" r:id="rId46"/>
    <p:sldId id="454" r:id="rId47"/>
    <p:sldId id="451" r:id="rId48"/>
    <p:sldId id="450" r:id="rId49"/>
    <p:sldId id="455" r:id="rId50"/>
    <p:sldId id="456" r:id="rId51"/>
    <p:sldId id="312" r:id="rId52"/>
    <p:sldId id="313" r:id="rId53"/>
    <p:sldId id="314" r:id="rId54"/>
    <p:sldId id="315" r:id="rId55"/>
    <p:sldId id="316" r:id="rId56"/>
    <p:sldId id="388" r:id="rId57"/>
    <p:sldId id="317" r:id="rId58"/>
    <p:sldId id="318" r:id="rId59"/>
    <p:sldId id="319" r:id="rId60"/>
    <p:sldId id="320" r:id="rId61"/>
    <p:sldId id="321" r:id="rId62"/>
    <p:sldId id="322" r:id="rId63"/>
    <p:sldId id="323" r:id="rId64"/>
    <p:sldId id="457" r:id="rId65"/>
    <p:sldId id="458" r:id="rId66"/>
    <p:sldId id="324" r:id="rId67"/>
    <p:sldId id="325" r:id="rId68"/>
    <p:sldId id="326" r:id="rId69"/>
    <p:sldId id="327" r:id="rId70"/>
    <p:sldId id="328" r:id="rId71"/>
    <p:sldId id="329" r:id="rId72"/>
    <p:sldId id="459" r:id="rId73"/>
    <p:sldId id="330" r:id="rId74"/>
    <p:sldId id="265" r:id="rId75"/>
    <p:sldId id="266" r:id="rId76"/>
    <p:sldId id="408" r:id="rId77"/>
    <p:sldId id="409" r:id="rId78"/>
    <p:sldId id="410" r:id="rId79"/>
    <p:sldId id="411" r:id="rId80"/>
    <p:sldId id="431" r:id="rId81"/>
    <p:sldId id="372" r:id="rId82"/>
    <p:sldId id="374" r:id="rId83"/>
    <p:sldId id="375" r:id="rId84"/>
    <p:sldId id="432" r:id="rId85"/>
    <p:sldId id="268" r:id="rId86"/>
    <p:sldId id="269" r:id="rId87"/>
    <p:sldId id="270"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9093" autoAdjust="0"/>
  </p:normalViewPr>
  <p:slideViewPr>
    <p:cSldViewPr snapToGrid="0">
      <p:cViewPr varScale="1">
        <p:scale>
          <a:sx n="67" d="100"/>
          <a:sy n="67" d="100"/>
        </p:scale>
        <p:origin x="1296" y="67"/>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diagrams/_rels/data4.xml.rels><?xml version="1.0" encoding="UTF-8" standalone="yes"?>
<Relationships xmlns="http://schemas.openxmlformats.org/package/2006/relationships"><Relationship Id="rId8" Type="http://schemas.openxmlformats.org/officeDocument/2006/relationships/image" Target="../media/image123.sv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image" Target="../media/image117.svg"/><Relationship Id="rId1" Type="http://schemas.openxmlformats.org/officeDocument/2006/relationships/image" Target="../media/image116.png"/><Relationship Id="rId6" Type="http://schemas.openxmlformats.org/officeDocument/2006/relationships/image" Target="../media/image121.svg"/><Relationship Id="rId5" Type="http://schemas.openxmlformats.org/officeDocument/2006/relationships/image" Target="../media/image120.png"/><Relationship Id="rId10" Type="http://schemas.openxmlformats.org/officeDocument/2006/relationships/image" Target="../media/image125.svg"/><Relationship Id="rId4" Type="http://schemas.openxmlformats.org/officeDocument/2006/relationships/image" Target="../media/image119.svg"/><Relationship Id="rId9" Type="http://schemas.openxmlformats.org/officeDocument/2006/relationships/image" Target="../media/image124.png"/></Relationships>
</file>

<file path=ppt/diagrams/_rels/drawing4.xml.rels><?xml version="1.0" encoding="UTF-8" standalone="yes"?>
<Relationships xmlns="http://schemas.openxmlformats.org/package/2006/relationships"><Relationship Id="rId8" Type="http://schemas.openxmlformats.org/officeDocument/2006/relationships/image" Target="../media/image123.sv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image" Target="../media/image117.svg"/><Relationship Id="rId1" Type="http://schemas.openxmlformats.org/officeDocument/2006/relationships/image" Target="../media/image116.png"/><Relationship Id="rId6" Type="http://schemas.openxmlformats.org/officeDocument/2006/relationships/image" Target="../media/image121.svg"/><Relationship Id="rId5" Type="http://schemas.openxmlformats.org/officeDocument/2006/relationships/image" Target="../media/image120.png"/><Relationship Id="rId10" Type="http://schemas.openxmlformats.org/officeDocument/2006/relationships/image" Target="../media/image125.svg"/><Relationship Id="rId4" Type="http://schemas.openxmlformats.org/officeDocument/2006/relationships/image" Target="../media/image119.svg"/><Relationship Id="rId9" Type="http://schemas.openxmlformats.org/officeDocument/2006/relationships/image" Target="../media/image124.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1193A032-6026-4426-A2DC-266E99C951F4}" type="doc">
      <dgm:prSet loTypeId="urn:microsoft.com/office/officeart/2005/8/layout/list1" loCatId="list" qsTypeId="urn:microsoft.com/office/officeart/2005/8/quickstyle/simple1" qsCatId="simple" csTypeId="urn:microsoft.com/office/officeart/2005/8/colors/colorful5" csCatId="colorful"/>
      <dgm:spPr/>
      <dgm:t>
        <a:bodyPr/>
        <a:lstStyle/>
        <a:p>
          <a:endParaRPr lang="en-US"/>
        </a:p>
      </dgm:t>
    </dgm:pt>
    <dgm:pt modelId="{B33CE62A-4745-4680-A093-08271164BF8F}">
      <dgm:prSet/>
      <dgm:spPr/>
      <dgm:t>
        <a:bodyPr/>
        <a:lstStyle/>
        <a:p>
          <a:r>
            <a:rPr lang="en-IN" dirty="0"/>
            <a:t>Elasticity</a:t>
          </a:r>
          <a:endParaRPr lang="en-US" dirty="0"/>
        </a:p>
      </dgm:t>
    </dgm:pt>
    <dgm:pt modelId="{3735CA9E-0E34-4C1C-814C-B4503C088A6F}" type="parTrans" cxnId="{E2177A5A-77E9-4196-9A3A-13FA98B16FC4}">
      <dgm:prSet/>
      <dgm:spPr/>
      <dgm:t>
        <a:bodyPr/>
        <a:lstStyle/>
        <a:p>
          <a:endParaRPr lang="en-US"/>
        </a:p>
      </dgm:t>
    </dgm:pt>
    <dgm:pt modelId="{76261CF5-734D-409D-B5E8-AEAA39D0FE13}" type="sibTrans" cxnId="{E2177A5A-77E9-4196-9A3A-13FA98B16FC4}">
      <dgm:prSet/>
      <dgm:spPr/>
      <dgm:t>
        <a:bodyPr/>
        <a:lstStyle/>
        <a:p>
          <a:endParaRPr lang="en-US"/>
        </a:p>
      </dgm:t>
    </dgm:pt>
    <dgm:pt modelId="{29456D57-D1DA-4B91-BE7E-2753CBBB3C5F}">
      <dgm:prSet/>
      <dgm:spPr/>
      <dgm:t>
        <a:bodyPr/>
        <a:lstStyle/>
        <a:p>
          <a:r>
            <a:rPr lang="en-IN" dirty="0"/>
            <a:t>Change in demand can increase or decrease the number of resources </a:t>
          </a:r>
          <a:endParaRPr lang="en-US" dirty="0"/>
        </a:p>
      </dgm:t>
    </dgm:pt>
    <dgm:pt modelId="{CD5AD746-60FB-470A-A3E7-7B31E5E54794}" type="parTrans" cxnId="{C035DF1A-3C3A-4076-ADCF-4FEB9870FA19}">
      <dgm:prSet/>
      <dgm:spPr/>
      <dgm:t>
        <a:bodyPr/>
        <a:lstStyle/>
        <a:p>
          <a:endParaRPr lang="en-US"/>
        </a:p>
      </dgm:t>
    </dgm:pt>
    <dgm:pt modelId="{67E6A43F-5E64-4400-A8A4-F0065615AB8E}" type="sibTrans" cxnId="{C035DF1A-3C3A-4076-ADCF-4FEB9870FA19}">
      <dgm:prSet/>
      <dgm:spPr/>
      <dgm:t>
        <a:bodyPr/>
        <a:lstStyle/>
        <a:p>
          <a:endParaRPr lang="en-US"/>
        </a:p>
      </dgm:t>
    </dgm:pt>
    <dgm:pt modelId="{AB91ED02-2B50-42A8-8264-8B555799B10A}">
      <dgm:prSet/>
      <dgm:spPr/>
      <dgm:t>
        <a:bodyPr/>
        <a:lstStyle/>
        <a:p>
          <a:r>
            <a:rPr lang="en-IN" dirty="0"/>
            <a:t>Reliability</a:t>
          </a:r>
          <a:endParaRPr lang="en-US" dirty="0"/>
        </a:p>
      </dgm:t>
    </dgm:pt>
    <dgm:pt modelId="{E2B6F397-FE3E-4401-8195-FB9A42F43CB5}" type="parTrans" cxnId="{82E520FE-580B-49E1-BBEF-18B173BEAC48}">
      <dgm:prSet/>
      <dgm:spPr/>
      <dgm:t>
        <a:bodyPr/>
        <a:lstStyle/>
        <a:p>
          <a:endParaRPr lang="en-US"/>
        </a:p>
      </dgm:t>
    </dgm:pt>
    <dgm:pt modelId="{3F941AD5-74CF-4AA1-8847-3DEE4451C41C}" type="sibTrans" cxnId="{82E520FE-580B-49E1-BBEF-18B173BEAC48}">
      <dgm:prSet/>
      <dgm:spPr/>
      <dgm:t>
        <a:bodyPr/>
        <a:lstStyle/>
        <a:p>
          <a:endParaRPr lang="en-US"/>
        </a:p>
      </dgm:t>
    </dgm:pt>
    <dgm:pt modelId="{CAF44A84-4AFA-40AB-A13A-E5BAB3201914}">
      <dgm:prSet/>
      <dgm:spPr/>
      <dgm:t>
        <a:bodyPr/>
        <a:lstStyle/>
        <a:p>
          <a:r>
            <a:rPr lang="en-IN" dirty="0"/>
            <a:t>Confidence that services are always there</a:t>
          </a:r>
          <a:endParaRPr lang="en-US" dirty="0"/>
        </a:p>
      </dgm:t>
    </dgm:pt>
    <dgm:pt modelId="{E2ED82AE-EA83-4638-942B-7B01C1287867}" type="parTrans" cxnId="{9BF52705-71ED-4993-A6CE-CE0733590F6F}">
      <dgm:prSet/>
      <dgm:spPr/>
      <dgm:t>
        <a:bodyPr/>
        <a:lstStyle/>
        <a:p>
          <a:endParaRPr lang="en-US"/>
        </a:p>
      </dgm:t>
    </dgm:pt>
    <dgm:pt modelId="{D75179C9-F98A-444C-9B4F-75B0D5349E6E}" type="sibTrans" cxnId="{9BF52705-71ED-4993-A6CE-CE0733590F6F}">
      <dgm:prSet/>
      <dgm:spPr/>
      <dgm:t>
        <a:bodyPr/>
        <a:lstStyle/>
        <a:p>
          <a:endParaRPr lang="en-US"/>
        </a:p>
      </dgm:t>
    </dgm:pt>
    <dgm:pt modelId="{891C6AF0-C29E-4116-A9B8-BBBB0F1996FB}">
      <dgm:prSet/>
      <dgm:spPr/>
      <dgm:t>
        <a:bodyPr/>
        <a:lstStyle/>
        <a:p>
          <a:r>
            <a:rPr lang="en-IN" dirty="0"/>
            <a:t>Automatic services like backup, replication, disaster recovery</a:t>
          </a:r>
          <a:endParaRPr lang="en-US" dirty="0"/>
        </a:p>
      </dgm:t>
    </dgm:pt>
    <dgm:pt modelId="{C506B9DA-26B1-4CFD-90D0-E334FD68CD31}" type="parTrans" cxnId="{F44BB8C7-C0CE-4869-9591-21EEF4EEC0D6}">
      <dgm:prSet/>
      <dgm:spPr/>
      <dgm:t>
        <a:bodyPr/>
        <a:lstStyle/>
        <a:p>
          <a:endParaRPr lang="en-US"/>
        </a:p>
      </dgm:t>
    </dgm:pt>
    <dgm:pt modelId="{75ED195A-C6B8-4F3C-9A1C-06841D55B8B7}" type="sibTrans" cxnId="{F44BB8C7-C0CE-4869-9591-21EEF4EEC0D6}">
      <dgm:prSet/>
      <dgm:spPr/>
      <dgm:t>
        <a:bodyPr/>
        <a:lstStyle/>
        <a:p>
          <a:endParaRPr lang="en-US"/>
        </a:p>
      </dgm:t>
    </dgm:pt>
    <dgm:pt modelId="{1F83B2CB-13CE-4375-B612-7840F2C5C69D}">
      <dgm:prSet/>
      <dgm:spPr/>
      <dgm:t>
        <a:bodyPr/>
        <a:lstStyle/>
        <a:p>
          <a:r>
            <a:rPr lang="en-IN" dirty="0"/>
            <a:t>Redundant components in services helps in fault tolerance</a:t>
          </a:r>
          <a:endParaRPr lang="en-US" dirty="0"/>
        </a:p>
      </dgm:t>
    </dgm:pt>
    <dgm:pt modelId="{9F6182FA-C894-40C2-AC85-16B838A4E072}" type="parTrans" cxnId="{588502D5-F214-4453-9DF3-E4D36BD5D7DB}">
      <dgm:prSet/>
      <dgm:spPr/>
      <dgm:t>
        <a:bodyPr/>
        <a:lstStyle/>
        <a:p>
          <a:endParaRPr lang="en-US"/>
        </a:p>
      </dgm:t>
    </dgm:pt>
    <dgm:pt modelId="{832DB9E6-1F41-4B49-9142-F0651741ED4F}" type="sibTrans" cxnId="{588502D5-F214-4453-9DF3-E4D36BD5D7DB}">
      <dgm:prSet/>
      <dgm:spPr/>
      <dgm:t>
        <a:bodyPr/>
        <a:lstStyle/>
        <a:p>
          <a:endParaRPr lang="en-US"/>
        </a:p>
      </dgm:t>
    </dgm:pt>
    <dgm:pt modelId="{DCDCBD9B-FECA-4688-ADAA-40E1B7150440}">
      <dgm:prSet/>
      <dgm:spPr/>
      <dgm:t>
        <a:bodyPr/>
        <a:lstStyle/>
        <a:p>
          <a:r>
            <a:rPr lang="en-IN" dirty="0"/>
            <a:t>Global</a:t>
          </a:r>
          <a:endParaRPr lang="en-US" dirty="0"/>
        </a:p>
      </dgm:t>
    </dgm:pt>
    <dgm:pt modelId="{4CBB00B9-5979-4164-8065-A2F14EE5B9F6}" type="parTrans" cxnId="{100AFA86-F32A-47BC-8093-BA2DA91F5E1F}">
      <dgm:prSet/>
      <dgm:spPr/>
      <dgm:t>
        <a:bodyPr/>
        <a:lstStyle/>
        <a:p>
          <a:endParaRPr lang="en-US"/>
        </a:p>
      </dgm:t>
    </dgm:pt>
    <dgm:pt modelId="{7F98432B-C3D6-43EB-A027-917DA5CCF2D6}" type="sibTrans" cxnId="{100AFA86-F32A-47BC-8093-BA2DA91F5E1F}">
      <dgm:prSet/>
      <dgm:spPr/>
      <dgm:t>
        <a:bodyPr/>
        <a:lstStyle/>
        <a:p>
          <a:endParaRPr lang="en-US"/>
        </a:p>
      </dgm:t>
    </dgm:pt>
    <dgm:pt modelId="{2BD22511-C631-492B-8ADB-7E7D40069CBE}">
      <dgm:prSet/>
      <dgm:spPr/>
      <dgm:t>
        <a:bodyPr/>
        <a:lstStyle/>
        <a:p>
          <a:r>
            <a:rPr lang="en-IN" dirty="0"/>
            <a:t>In all geographies, multiple regions with many </a:t>
          </a:r>
          <a:r>
            <a:rPr lang="en-IN" dirty="0" err="1"/>
            <a:t>datacenters</a:t>
          </a:r>
          <a:endParaRPr lang="en-US" dirty="0"/>
        </a:p>
      </dgm:t>
    </dgm:pt>
    <dgm:pt modelId="{E8920232-26A8-4C2D-BBB5-4B22F1418021}" type="parTrans" cxnId="{4B53182F-881C-44C8-AC0C-94AF69473E38}">
      <dgm:prSet/>
      <dgm:spPr/>
      <dgm:t>
        <a:bodyPr/>
        <a:lstStyle/>
        <a:p>
          <a:endParaRPr lang="en-US"/>
        </a:p>
      </dgm:t>
    </dgm:pt>
    <dgm:pt modelId="{70A3CD5C-04FB-4EAB-8E73-059E81B06E43}" type="sibTrans" cxnId="{4B53182F-881C-44C8-AC0C-94AF69473E38}">
      <dgm:prSet/>
      <dgm:spPr/>
      <dgm:t>
        <a:bodyPr/>
        <a:lstStyle/>
        <a:p>
          <a:endParaRPr lang="en-US"/>
        </a:p>
      </dgm:t>
    </dgm:pt>
    <dgm:pt modelId="{A0CC6748-93C4-43B2-9B27-1E542F36443A}" type="pres">
      <dgm:prSet presAssocID="{1193A032-6026-4426-A2DC-266E99C951F4}" presName="linear" presStyleCnt="0">
        <dgm:presLayoutVars>
          <dgm:dir/>
          <dgm:animLvl val="lvl"/>
          <dgm:resizeHandles val="exact"/>
        </dgm:presLayoutVars>
      </dgm:prSet>
      <dgm:spPr/>
    </dgm:pt>
    <dgm:pt modelId="{66D6E525-0C1C-4C3F-8145-DDB92939E914}" type="pres">
      <dgm:prSet presAssocID="{B33CE62A-4745-4680-A093-08271164BF8F}" presName="parentLin" presStyleCnt="0"/>
      <dgm:spPr/>
    </dgm:pt>
    <dgm:pt modelId="{E6179616-25C1-439A-B576-95D6D8A094BE}" type="pres">
      <dgm:prSet presAssocID="{B33CE62A-4745-4680-A093-08271164BF8F}" presName="parentLeftMargin" presStyleLbl="node1" presStyleIdx="0" presStyleCnt="3"/>
      <dgm:spPr/>
    </dgm:pt>
    <dgm:pt modelId="{24F8F496-88FF-4EE7-8434-157707F5BF04}" type="pres">
      <dgm:prSet presAssocID="{B33CE62A-4745-4680-A093-08271164BF8F}" presName="parentText" presStyleLbl="node1" presStyleIdx="0" presStyleCnt="3">
        <dgm:presLayoutVars>
          <dgm:chMax val="0"/>
          <dgm:bulletEnabled val="1"/>
        </dgm:presLayoutVars>
      </dgm:prSet>
      <dgm:spPr/>
    </dgm:pt>
    <dgm:pt modelId="{734BA07F-C58A-46E5-800F-B2457D18152A}" type="pres">
      <dgm:prSet presAssocID="{B33CE62A-4745-4680-A093-08271164BF8F}" presName="negativeSpace" presStyleCnt="0"/>
      <dgm:spPr/>
    </dgm:pt>
    <dgm:pt modelId="{F9DEF9AF-B3F4-478D-991D-B36153AE40EF}" type="pres">
      <dgm:prSet presAssocID="{B33CE62A-4745-4680-A093-08271164BF8F}" presName="childText" presStyleLbl="conFgAcc1" presStyleIdx="0" presStyleCnt="3">
        <dgm:presLayoutVars>
          <dgm:bulletEnabled val="1"/>
        </dgm:presLayoutVars>
      </dgm:prSet>
      <dgm:spPr/>
    </dgm:pt>
    <dgm:pt modelId="{F97CBD28-E195-4160-8BBB-CB18868421B9}" type="pres">
      <dgm:prSet presAssocID="{76261CF5-734D-409D-B5E8-AEAA39D0FE13}" presName="spaceBetweenRectangles" presStyleCnt="0"/>
      <dgm:spPr/>
    </dgm:pt>
    <dgm:pt modelId="{63CBFF41-B2BA-4FE2-8E80-B677F4C53A1D}" type="pres">
      <dgm:prSet presAssocID="{AB91ED02-2B50-42A8-8264-8B555799B10A}" presName="parentLin" presStyleCnt="0"/>
      <dgm:spPr/>
    </dgm:pt>
    <dgm:pt modelId="{55C99202-E2B9-428E-AC55-113709F46DDE}" type="pres">
      <dgm:prSet presAssocID="{AB91ED02-2B50-42A8-8264-8B555799B10A}" presName="parentLeftMargin" presStyleLbl="node1" presStyleIdx="0" presStyleCnt="3"/>
      <dgm:spPr/>
    </dgm:pt>
    <dgm:pt modelId="{7718EEE9-A5B4-4C39-8560-BD3BD439829C}" type="pres">
      <dgm:prSet presAssocID="{AB91ED02-2B50-42A8-8264-8B555799B10A}" presName="parentText" presStyleLbl="node1" presStyleIdx="1" presStyleCnt="3">
        <dgm:presLayoutVars>
          <dgm:chMax val="0"/>
          <dgm:bulletEnabled val="1"/>
        </dgm:presLayoutVars>
      </dgm:prSet>
      <dgm:spPr/>
    </dgm:pt>
    <dgm:pt modelId="{1E27732C-CCED-483F-A247-61C9BD23160C}" type="pres">
      <dgm:prSet presAssocID="{AB91ED02-2B50-42A8-8264-8B555799B10A}" presName="negativeSpace" presStyleCnt="0"/>
      <dgm:spPr/>
    </dgm:pt>
    <dgm:pt modelId="{9FEE2CA3-B831-4F20-9850-B141569A4811}" type="pres">
      <dgm:prSet presAssocID="{AB91ED02-2B50-42A8-8264-8B555799B10A}" presName="childText" presStyleLbl="conFgAcc1" presStyleIdx="1" presStyleCnt="3">
        <dgm:presLayoutVars>
          <dgm:bulletEnabled val="1"/>
        </dgm:presLayoutVars>
      </dgm:prSet>
      <dgm:spPr/>
    </dgm:pt>
    <dgm:pt modelId="{D5E1604E-EBE8-4E7C-AEF4-3873E020D4F2}" type="pres">
      <dgm:prSet presAssocID="{3F941AD5-74CF-4AA1-8847-3DEE4451C41C}" presName="spaceBetweenRectangles" presStyleCnt="0"/>
      <dgm:spPr/>
    </dgm:pt>
    <dgm:pt modelId="{0D8B0BF6-73A4-4E8D-9AF9-2FAB2D742E5E}" type="pres">
      <dgm:prSet presAssocID="{DCDCBD9B-FECA-4688-ADAA-40E1B7150440}" presName="parentLin" presStyleCnt="0"/>
      <dgm:spPr/>
    </dgm:pt>
    <dgm:pt modelId="{8107A8BF-7276-4E22-85FF-05A759ADE60D}" type="pres">
      <dgm:prSet presAssocID="{DCDCBD9B-FECA-4688-ADAA-40E1B7150440}" presName="parentLeftMargin" presStyleLbl="node1" presStyleIdx="1" presStyleCnt="3"/>
      <dgm:spPr/>
    </dgm:pt>
    <dgm:pt modelId="{5F23B04F-CCAF-4240-A7A7-502A34BD8583}" type="pres">
      <dgm:prSet presAssocID="{DCDCBD9B-FECA-4688-ADAA-40E1B7150440}" presName="parentText" presStyleLbl="node1" presStyleIdx="2" presStyleCnt="3">
        <dgm:presLayoutVars>
          <dgm:chMax val="0"/>
          <dgm:bulletEnabled val="1"/>
        </dgm:presLayoutVars>
      </dgm:prSet>
      <dgm:spPr/>
    </dgm:pt>
    <dgm:pt modelId="{D1975EF1-B75E-4475-BCE0-C58AF898034D}" type="pres">
      <dgm:prSet presAssocID="{DCDCBD9B-FECA-4688-ADAA-40E1B7150440}" presName="negativeSpace" presStyleCnt="0"/>
      <dgm:spPr/>
    </dgm:pt>
    <dgm:pt modelId="{57B888B0-7455-4FEC-B2D1-94A3666FF984}" type="pres">
      <dgm:prSet presAssocID="{DCDCBD9B-FECA-4688-ADAA-40E1B7150440}" presName="childText" presStyleLbl="conFgAcc1" presStyleIdx="2" presStyleCnt="3">
        <dgm:presLayoutVars>
          <dgm:bulletEnabled val="1"/>
        </dgm:presLayoutVars>
      </dgm:prSet>
      <dgm:spPr/>
    </dgm:pt>
  </dgm:ptLst>
  <dgm:cxnLst>
    <dgm:cxn modelId="{9BF52705-71ED-4993-A6CE-CE0733590F6F}" srcId="{AB91ED02-2B50-42A8-8264-8B555799B10A}" destId="{CAF44A84-4AFA-40AB-A13A-E5BAB3201914}" srcOrd="0" destOrd="0" parTransId="{E2ED82AE-EA83-4638-942B-7B01C1287867}" sibTransId="{D75179C9-F98A-444C-9B4F-75B0D5349E6E}"/>
    <dgm:cxn modelId="{C035DF1A-3C3A-4076-ADCF-4FEB9870FA19}" srcId="{B33CE62A-4745-4680-A093-08271164BF8F}" destId="{29456D57-D1DA-4B91-BE7E-2753CBBB3C5F}" srcOrd="0" destOrd="0" parTransId="{CD5AD746-60FB-470A-A3E7-7B31E5E54794}" sibTransId="{67E6A43F-5E64-4400-A8A4-F0065615AB8E}"/>
    <dgm:cxn modelId="{4B53182F-881C-44C8-AC0C-94AF69473E38}" srcId="{DCDCBD9B-FECA-4688-ADAA-40E1B7150440}" destId="{2BD22511-C631-492B-8ADB-7E7D40069CBE}" srcOrd="0" destOrd="0" parTransId="{E8920232-26A8-4C2D-BBB5-4B22F1418021}" sibTransId="{70A3CD5C-04FB-4EAB-8E73-059E81B06E43}"/>
    <dgm:cxn modelId="{2674A265-610D-4F98-B4AD-F6E80AC7B285}" type="presOf" srcId="{B33CE62A-4745-4680-A093-08271164BF8F}" destId="{E6179616-25C1-439A-B576-95D6D8A094BE}" srcOrd="0" destOrd="0" presId="urn:microsoft.com/office/officeart/2005/8/layout/list1"/>
    <dgm:cxn modelId="{B6395A48-596F-444E-9B6B-FA6631441276}" type="presOf" srcId="{DCDCBD9B-FECA-4688-ADAA-40E1B7150440}" destId="{5F23B04F-CCAF-4240-A7A7-502A34BD8583}" srcOrd="1" destOrd="0" presId="urn:microsoft.com/office/officeart/2005/8/layout/list1"/>
    <dgm:cxn modelId="{05A88948-98CC-4BC0-B8B8-16C437A8C57A}" type="presOf" srcId="{29456D57-D1DA-4B91-BE7E-2753CBBB3C5F}" destId="{F9DEF9AF-B3F4-478D-991D-B36153AE40EF}" srcOrd="0" destOrd="0" presId="urn:microsoft.com/office/officeart/2005/8/layout/list1"/>
    <dgm:cxn modelId="{DA140C50-8D71-4EBC-81A5-55C2F2DBDC1F}" type="presOf" srcId="{1F83B2CB-13CE-4375-B612-7840F2C5C69D}" destId="{9FEE2CA3-B831-4F20-9850-B141569A4811}" srcOrd="0" destOrd="2" presId="urn:microsoft.com/office/officeart/2005/8/layout/list1"/>
    <dgm:cxn modelId="{07D04B71-490D-483A-AB44-2D2695E40253}" type="presOf" srcId="{2BD22511-C631-492B-8ADB-7E7D40069CBE}" destId="{57B888B0-7455-4FEC-B2D1-94A3666FF984}" srcOrd="0" destOrd="0" presId="urn:microsoft.com/office/officeart/2005/8/layout/list1"/>
    <dgm:cxn modelId="{A29A4054-152E-40F8-8977-5A10FB77FD76}" type="presOf" srcId="{1193A032-6026-4426-A2DC-266E99C951F4}" destId="{A0CC6748-93C4-43B2-9B27-1E542F36443A}" srcOrd="0" destOrd="0" presId="urn:microsoft.com/office/officeart/2005/8/layout/list1"/>
    <dgm:cxn modelId="{E2177A5A-77E9-4196-9A3A-13FA98B16FC4}" srcId="{1193A032-6026-4426-A2DC-266E99C951F4}" destId="{B33CE62A-4745-4680-A093-08271164BF8F}" srcOrd="0" destOrd="0" parTransId="{3735CA9E-0E34-4C1C-814C-B4503C088A6F}" sibTransId="{76261CF5-734D-409D-B5E8-AEAA39D0FE13}"/>
    <dgm:cxn modelId="{100AFA86-F32A-47BC-8093-BA2DA91F5E1F}" srcId="{1193A032-6026-4426-A2DC-266E99C951F4}" destId="{DCDCBD9B-FECA-4688-ADAA-40E1B7150440}" srcOrd="2" destOrd="0" parTransId="{4CBB00B9-5979-4164-8065-A2F14EE5B9F6}" sibTransId="{7F98432B-C3D6-43EB-A027-917DA5CCF2D6}"/>
    <dgm:cxn modelId="{7D00E39B-7462-46D8-9AD0-867BAF7B6A38}" type="presOf" srcId="{AB91ED02-2B50-42A8-8264-8B555799B10A}" destId="{55C99202-E2B9-428E-AC55-113709F46DDE}" srcOrd="0" destOrd="0" presId="urn:microsoft.com/office/officeart/2005/8/layout/list1"/>
    <dgm:cxn modelId="{03715DA8-EED5-45DC-9BB3-75A0F7E1F63D}" type="presOf" srcId="{AB91ED02-2B50-42A8-8264-8B555799B10A}" destId="{7718EEE9-A5B4-4C39-8560-BD3BD439829C}" srcOrd="1" destOrd="0" presId="urn:microsoft.com/office/officeart/2005/8/layout/list1"/>
    <dgm:cxn modelId="{F44BB8C7-C0CE-4869-9591-21EEF4EEC0D6}" srcId="{AB91ED02-2B50-42A8-8264-8B555799B10A}" destId="{891C6AF0-C29E-4116-A9B8-BBBB0F1996FB}" srcOrd="1" destOrd="0" parTransId="{C506B9DA-26B1-4CFD-90D0-E334FD68CD31}" sibTransId="{75ED195A-C6B8-4F3C-9A1C-06841D55B8B7}"/>
    <dgm:cxn modelId="{588502D5-F214-4453-9DF3-E4D36BD5D7DB}" srcId="{AB91ED02-2B50-42A8-8264-8B555799B10A}" destId="{1F83B2CB-13CE-4375-B612-7840F2C5C69D}" srcOrd="2" destOrd="0" parTransId="{9F6182FA-C894-40C2-AC85-16B838A4E072}" sibTransId="{832DB9E6-1F41-4B49-9142-F0651741ED4F}"/>
    <dgm:cxn modelId="{496FB7DE-2A4B-4FC1-870E-A9349A31CCDB}" type="presOf" srcId="{891C6AF0-C29E-4116-A9B8-BBBB0F1996FB}" destId="{9FEE2CA3-B831-4F20-9850-B141569A4811}" srcOrd="0" destOrd="1" presId="urn:microsoft.com/office/officeart/2005/8/layout/list1"/>
    <dgm:cxn modelId="{53A751E5-9AA1-4861-856B-C5769D891730}" type="presOf" srcId="{DCDCBD9B-FECA-4688-ADAA-40E1B7150440}" destId="{8107A8BF-7276-4E22-85FF-05A759ADE60D}" srcOrd="0" destOrd="0" presId="urn:microsoft.com/office/officeart/2005/8/layout/list1"/>
    <dgm:cxn modelId="{B540C5E7-E678-4869-9E5C-B86C937C0E34}" type="presOf" srcId="{B33CE62A-4745-4680-A093-08271164BF8F}" destId="{24F8F496-88FF-4EE7-8434-157707F5BF04}" srcOrd="1" destOrd="0" presId="urn:microsoft.com/office/officeart/2005/8/layout/list1"/>
    <dgm:cxn modelId="{7D9C7CF7-36B0-4F30-81FD-B608F18E7084}" type="presOf" srcId="{CAF44A84-4AFA-40AB-A13A-E5BAB3201914}" destId="{9FEE2CA3-B831-4F20-9850-B141569A4811}" srcOrd="0" destOrd="0" presId="urn:microsoft.com/office/officeart/2005/8/layout/list1"/>
    <dgm:cxn modelId="{82E520FE-580B-49E1-BBEF-18B173BEAC48}" srcId="{1193A032-6026-4426-A2DC-266E99C951F4}" destId="{AB91ED02-2B50-42A8-8264-8B555799B10A}" srcOrd="1" destOrd="0" parTransId="{E2B6F397-FE3E-4401-8195-FB9A42F43CB5}" sibTransId="{3F941AD5-74CF-4AA1-8847-3DEE4451C41C}"/>
    <dgm:cxn modelId="{C6C99597-42FB-420E-8FAB-E93E278FD003}" type="presParOf" srcId="{A0CC6748-93C4-43B2-9B27-1E542F36443A}" destId="{66D6E525-0C1C-4C3F-8145-DDB92939E914}" srcOrd="0" destOrd="0" presId="urn:microsoft.com/office/officeart/2005/8/layout/list1"/>
    <dgm:cxn modelId="{63B82B39-1567-4F8E-B159-4486EAF25056}" type="presParOf" srcId="{66D6E525-0C1C-4C3F-8145-DDB92939E914}" destId="{E6179616-25C1-439A-B576-95D6D8A094BE}" srcOrd="0" destOrd="0" presId="urn:microsoft.com/office/officeart/2005/8/layout/list1"/>
    <dgm:cxn modelId="{01A55223-DFB8-4102-8570-B1824254B845}" type="presParOf" srcId="{66D6E525-0C1C-4C3F-8145-DDB92939E914}" destId="{24F8F496-88FF-4EE7-8434-157707F5BF04}" srcOrd="1" destOrd="0" presId="urn:microsoft.com/office/officeart/2005/8/layout/list1"/>
    <dgm:cxn modelId="{18A4E15B-BA27-4029-BF60-B39A28771AD3}" type="presParOf" srcId="{A0CC6748-93C4-43B2-9B27-1E542F36443A}" destId="{734BA07F-C58A-46E5-800F-B2457D18152A}" srcOrd="1" destOrd="0" presId="urn:microsoft.com/office/officeart/2005/8/layout/list1"/>
    <dgm:cxn modelId="{3283C342-BE13-4AB1-B544-B5115303A9B3}" type="presParOf" srcId="{A0CC6748-93C4-43B2-9B27-1E542F36443A}" destId="{F9DEF9AF-B3F4-478D-991D-B36153AE40EF}" srcOrd="2" destOrd="0" presId="urn:microsoft.com/office/officeart/2005/8/layout/list1"/>
    <dgm:cxn modelId="{08C84CA7-89D0-4F6A-9E09-DDD14A9AFB62}" type="presParOf" srcId="{A0CC6748-93C4-43B2-9B27-1E542F36443A}" destId="{F97CBD28-E195-4160-8BBB-CB18868421B9}" srcOrd="3" destOrd="0" presId="urn:microsoft.com/office/officeart/2005/8/layout/list1"/>
    <dgm:cxn modelId="{96E9AFE1-5C99-47E8-8FCF-6D56C6920658}" type="presParOf" srcId="{A0CC6748-93C4-43B2-9B27-1E542F36443A}" destId="{63CBFF41-B2BA-4FE2-8E80-B677F4C53A1D}" srcOrd="4" destOrd="0" presId="urn:microsoft.com/office/officeart/2005/8/layout/list1"/>
    <dgm:cxn modelId="{8589CB3D-8500-42C9-AC01-E522A7A882F7}" type="presParOf" srcId="{63CBFF41-B2BA-4FE2-8E80-B677F4C53A1D}" destId="{55C99202-E2B9-428E-AC55-113709F46DDE}" srcOrd="0" destOrd="0" presId="urn:microsoft.com/office/officeart/2005/8/layout/list1"/>
    <dgm:cxn modelId="{3BF83ABA-689B-446E-8C69-518B800E06FD}" type="presParOf" srcId="{63CBFF41-B2BA-4FE2-8E80-B677F4C53A1D}" destId="{7718EEE9-A5B4-4C39-8560-BD3BD439829C}" srcOrd="1" destOrd="0" presId="urn:microsoft.com/office/officeart/2005/8/layout/list1"/>
    <dgm:cxn modelId="{8BD029C3-2EBF-4B5C-9F9F-C586D0D2EB71}" type="presParOf" srcId="{A0CC6748-93C4-43B2-9B27-1E542F36443A}" destId="{1E27732C-CCED-483F-A247-61C9BD23160C}" srcOrd="5" destOrd="0" presId="urn:microsoft.com/office/officeart/2005/8/layout/list1"/>
    <dgm:cxn modelId="{DAAE6253-CEF4-4222-9570-69955D26D3C6}" type="presParOf" srcId="{A0CC6748-93C4-43B2-9B27-1E542F36443A}" destId="{9FEE2CA3-B831-4F20-9850-B141569A4811}" srcOrd="6" destOrd="0" presId="urn:microsoft.com/office/officeart/2005/8/layout/list1"/>
    <dgm:cxn modelId="{38009B04-6406-451B-99A2-90DFE3D1C5D2}" type="presParOf" srcId="{A0CC6748-93C4-43B2-9B27-1E542F36443A}" destId="{D5E1604E-EBE8-4E7C-AEF4-3873E020D4F2}" srcOrd="7" destOrd="0" presId="urn:microsoft.com/office/officeart/2005/8/layout/list1"/>
    <dgm:cxn modelId="{CE05D537-7FE8-459B-ADE1-342AF89FF0A5}" type="presParOf" srcId="{A0CC6748-93C4-43B2-9B27-1E542F36443A}" destId="{0D8B0BF6-73A4-4E8D-9AF9-2FAB2D742E5E}" srcOrd="8" destOrd="0" presId="urn:microsoft.com/office/officeart/2005/8/layout/list1"/>
    <dgm:cxn modelId="{C94CDC04-DB01-40F6-835B-A684A529364D}" type="presParOf" srcId="{0D8B0BF6-73A4-4E8D-9AF9-2FAB2D742E5E}" destId="{8107A8BF-7276-4E22-85FF-05A759ADE60D}" srcOrd="0" destOrd="0" presId="urn:microsoft.com/office/officeart/2005/8/layout/list1"/>
    <dgm:cxn modelId="{689B3E09-EB07-4656-9788-BEB6420A62BF}" type="presParOf" srcId="{0D8B0BF6-73A4-4E8D-9AF9-2FAB2D742E5E}" destId="{5F23B04F-CCAF-4240-A7A7-502A34BD8583}" srcOrd="1" destOrd="0" presId="urn:microsoft.com/office/officeart/2005/8/layout/list1"/>
    <dgm:cxn modelId="{61E02F11-98F4-4AA4-8F26-2702E4E62948}" type="presParOf" srcId="{A0CC6748-93C4-43B2-9B27-1E542F36443A}" destId="{D1975EF1-B75E-4475-BCE0-C58AF898034D}" srcOrd="9" destOrd="0" presId="urn:microsoft.com/office/officeart/2005/8/layout/list1"/>
    <dgm:cxn modelId="{D61CC305-948D-4F07-B56E-25F5603354C6}" type="presParOf" srcId="{A0CC6748-93C4-43B2-9B27-1E542F36443A}" destId="{57B888B0-7455-4FEC-B2D1-94A3666FF984}"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47C6BD-8B3E-4B36-B047-8D9998CDA449}" type="doc">
      <dgm:prSet loTypeId="urn:microsoft.com/office/officeart/2005/8/layout/list1" loCatId="list" qsTypeId="urn:microsoft.com/office/officeart/2005/8/quickstyle/simple1" qsCatId="simple" csTypeId="urn:microsoft.com/office/officeart/2005/8/colors/accent0_3" csCatId="mainScheme"/>
      <dgm:spPr/>
      <dgm:t>
        <a:bodyPr/>
        <a:lstStyle/>
        <a:p>
          <a:endParaRPr lang="en-US"/>
        </a:p>
      </dgm:t>
    </dgm:pt>
    <dgm:pt modelId="{385439ED-7212-466A-86A5-D12864C355DB}">
      <dgm:prSet/>
      <dgm:spPr/>
      <dgm:t>
        <a:bodyPr/>
        <a:lstStyle/>
        <a:p>
          <a:r>
            <a:rPr lang="en-IN"/>
            <a:t>Scalability</a:t>
          </a:r>
          <a:endParaRPr lang="en-US"/>
        </a:p>
      </dgm:t>
    </dgm:pt>
    <dgm:pt modelId="{574F4E19-EACD-49B0-AB8B-358FAD025942}" type="parTrans" cxnId="{49334843-1D56-497A-BECB-F391A571DA61}">
      <dgm:prSet/>
      <dgm:spPr/>
      <dgm:t>
        <a:bodyPr/>
        <a:lstStyle/>
        <a:p>
          <a:endParaRPr lang="en-US"/>
        </a:p>
      </dgm:t>
    </dgm:pt>
    <dgm:pt modelId="{A4385ED1-D381-46B1-8991-0F13530E6219}" type="sibTrans" cxnId="{49334843-1D56-497A-BECB-F391A571DA61}">
      <dgm:prSet/>
      <dgm:spPr/>
      <dgm:t>
        <a:bodyPr/>
        <a:lstStyle/>
        <a:p>
          <a:endParaRPr lang="en-US"/>
        </a:p>
      </dgm:t>
    </dgm:pt>
    <dgm:pt modelId="{7F1933FD-42F9-44B3-97F6-B66380378CE3}">
      <dgm:prSet/>
      <dgm:spPr/>
      <dgm:t>
        <a:bodyPr/>
        <a:lstStyle/>
        <a:p>
          <a:r>
            <a:rPr lang="en-IN"/>
            <a:t>Vertical and horizontal scaling support</a:t>
          </a:r>
          <a:endParaRPr lang="en-US"/>
        </a:p>
      </dgm:t>
    </dgm:pt>
    <dgm:pt modelId="{222499C0-9A01-4FCF-9972-BDC96F4E2D57}" type="parTrans" cxnId="{376549A4-D6B5-429B-9C03-2161F707823B}">
      <dgm:prSet/>
      <dgm:spPr/>
      <dgm:t>
        <a:bodyPr/>
        <a:lstStyle/>
        <a:p>
          <a:endParaRPr lang="en-US"/>
        </a:p>
      </dgm:t>
    </dgm:pt>
    <dgm:pt modelId="{A44BC787-9273-469B-83FF-181B06EF836E}" type="sibTrans" cxnId="{376549A4-D6B5-429B-9C03-2161F707823B}">
      <dgm:prSet/>
      <dgm:spPr/>
      <dgm:t>
        <a:bodyPr/>
        <a:lstStyle/>
        <a:p>
          <a:endParaRPr lang="en-US"/>
        </a:p>
      </dgm:t>
    </dgm:pt>
    <dgm:pt modelId="{DF9A24D2-C44B-426F-8EBD-9570CD274CEA}">
      <dgm:prSet/>
      <dgm:spPr/>
      <dgm:t>
        <a:bodyPr/>
        <a:lstStyle/>
        <a:p>
          <a:r>
            <a:rPr lang="en-IN"/>
            <a:t>Both manual and automatic</a:t>
          </a:r>
          <a:endParaRPr lang="en-US"/>
        </a:p>
      </dgm:t>
    </dgm:pt>
    <dgm:pt modelId="{4A9E06A9-1E32-4311-80F6-26AD626B9D72}" type="parTrans" cxnId="{FE69EAD3-4B8D-4C2E-87FE-9A98ADC7F8C2}">
      <dgm:prSet/>
      <dgm:spPr/>
      <dgm:t>
        <a:bodyPr/>
        <a:lstStyle/>
        <a:p>
          <a:endParaRPr lang="en-US"/>
        </a:p>
      </dgm:t>
    </dgm:pt>
    <dgm:pt modelId="{046BBF7F-26C3-415A-85D1-57431C03B5EF}" type="sibTrans" cxnId="{FE69EAD3-4B8D-4C2E-87FE-9A98ADC7F8C2}">
      <dgm:prSet/>
      <dgm:spPr/>
      <dgm:t>
        <a:bodyPr/>
        <a:lstStyle/>
        <a:p>
          <a:endParaRPr lang="en-US"/>
        </a:p>
      </dgm:t>
    </dgm:pt>
    <dgm:pt modelId="{CA4E4E29-B1AB-493E-B3E3-BA73E11C7BAC}">
      <dgm:prSet/>
      <dgm:spPr/>
      <dgm:t>
        <a:bodyPr/>
        <a:lstStyle/>
        <a:p>
          <a:r>
            <a:rPr lang="en-IN"/>
            <a:t>Secure</a:t>
          </a:r>
          <a:endParaRPr lang="en-US"/>
        </a:p>
      </dgm:t>
    </dgm:pt>
    <dgm:pt modelId="{89B7C37B-F9C8-4F72-9D9D-0BDD63AA24EB}" type="parTrans" cxnId="{BB069BF2-2B06-4F53-9602-948DB37315B1}">
      <dgm:prSet/>
      <dgm:spPr/>
      <dgm:t>
        <a:bodyPr/>
        <a:lstStyle/>
        <a:p>
          <a:endParaRPr lang="en-US"/>
        </a:p>
      </dgm:t>
    </dgm:pt>
    <dgm:pt modelId="{B66589A0-3532-4EEA-AA75-CCF86CC48D59}" type="sibTrans" cxnId="{BB069BF2-2B06-4F53-9602-948DB37315B1}">
      <dgm:prSet/>
      <dgm:spPr/>
      <dgm:t>
        <a:bodyPr/>
        <a:lstStyle/>
        <a:p>
          <a:endParaRPr lang="en-US"/>
        </a:p>
      </dgm:t>
    </dgm:pt>
    <dgm:pt modelId="{01530DCD-B218-4256-9B49-359C564BFB78}">
      <dgm:prSet/>
      <dgm:spPr/>
      <dgm:t>
        <a:bodyPr/>
        <a:lstStyle/>
        <a:p>
          <a:r>
            <a:rPr lang="en-IN"/>
            <a:t>Physical</a:t>
          </a:r>
          <a:endParaRPr lang="en-US"/>
        </a:p>
      </dgm:t>
    </dgm:pt>
    <dgm:pt modelId="{710FB6AF-AE5A-4E91-A56D-D9282ABC82F4}" type="parTrans" cxnId="{3C294A8F-F3AA-4A7B-9491-EE3A45693AC7}">
      <dgm:prSet/>
      <dgm:spPr/>
      <dgm:t>
        <a:bodyPr/>
        <a:lstStyle/>
        <a:p>
          <a:endParaRPr lang="en-US"/>
        </a:p>
      </dgm:t>
    </dgm:pt>
    <dgm:pt modelId="{0B9AFCC9-3F88-4A40-854A-C1A80FBDF02A}" type="sibTrans" cxnId="{3C294A8F-F3AA-4A7B-9491-EE3A45693AC7}">
      <dgm:prSet/>
      <dgm:spPr/>
      <dgm:t>
        <a:bodyPr/>
        <a:lstStyle/>
        <a:p>
          <a:endParaRPr lang="en-US"/>
        </a:p>
      </dgm:t>
    </dgm:pt>
    <dgm:pt modelId="{B439392A-299A-472C-A7F3-584F61B9C68B}">
      <dgm:prSet/>
      <dgm:spPr/>
      <dgm:t>
        <a:bodyPr/>
        <a:lstStyle/>
        <a:p>
          <a:r>
            <a:rPr lang="en-IN"/>
            <a:t>Digital</a:t>
          </a:r>
          <a:endParaRPr lang="en-US"/>
        </a:p>
      </dgm:t>
    </dgm:pt>
    <dgm:pt modelId="{E90A1EA6-7B38-4368-A0E2-02B60EB8C6AB}" type="parTrans" cxnId="{80A25140-9907-4B7B-A81F-E8D74AA119C8}">
      <dgm:prSet/>
      <dgm:spPr/>
      <dgm:t>
        <a:bodyPr/>
        <a:lstStyle/>
        <a:p>
          <a:endParaRPr lang="en-US"/>
        </a:p>
      </dgm:t>
    </dgm:pt>
    <dgm:pt modelId="{C13A83DD-F1CE-4985-B9DD-65A39B594EF8}" type="sibTrans" cxnId="{80A25140-9907-4B7B-A81F-E8D74AA119C8}">
      <dgm:prSet/>
      <dgm:spPr/>
      <dgm:t>
        <a:bodyPr/>
        <a:lstStyle/>
        <a:p>
          <a:endParaRPr lang="en-US"/>
        </a:p>
      </dgm:t>
    </dgm:pt>
    <dgm:pt modelId="{9471672F-ADDB-4D74-8B07-AE27D44E15B0}">
      <dgm:prSet/>
      <dgm:spPr/>
      <dgm:t>
        <a:bodyPr/>
        <a:lstStyle/>
        <a:p>
          <a:r>
            <a:rPr lang="en-IN"/>
            <a:t>Current</a:t>
          </a:r>
          <a:endParaRPr lang="en-US"/>
        </a:p>
      </dgm:t>
    </dgm:pt>
    <dgm:pt modelId="{F411E0FC-6E89-49EE-848B-90B518D70508}" type="parTrans" cxnId="{2CB1D1D7-1AED-4B85-B64E-19700ACCD68F}">
      <dgm:prSet/>
      <dgm:spPr/>
      <dgm:t>
        <a:bodyPr/>
        <a:lstStyle/>
        <a:p>
          <a:endParaRPr lang="en-US"/>
        </a:p>
      </dgm:t>
    </dgm:pt>
    <dgm:pt modelId="{03B56CE8-34E3-4261-B47A-6077D7DEE27B}" type="sibTrans" cxnId="{2CB1D1D7-1AED-4B85-B64E-19700ACCD68F}">
      <dgm:prSet/>
      <dgm:spPr/>
      <dgm:t>
        <a:bodyPr/>
        <a:lstStyle/>
        <a:p>
          <a:endParaRPr lang="en-US"/>
        </a:p>
      </dgm:t>
    </dgm:pt>
    <dgm:pt modelId="{131B2C76-9C43-4A94-8F1F-BD3FCB8A7CB2}">
      <dgm:prSet/>
      <dgm:spPr/>
      <dgm:t>
        <a:bodyPr/>
        <a:lstStyle/>
        <a:p>
          <a:r>
            <a:rPr lang="en-IN"/>
            <a:t>Helps focusing on task at hand</a:t>
          </a:r>
          <a:endParaRPr lang="en-US"/>
        </a:p>
      </dgm:t>
    </dgm:pt>
    <dgm:pt modelId="{E38D9C46-5E55-48D2-8BD0-668307F740D4}" type="parTrans" cxnId="{180B3E43-64D6-4D02-AB4D-ACF425FC745C}">
      <dgm:prSet/>
      <dgm:spPr/>
      <dgm:t>
        <a:bodyPr/>
        <a:lstStyle/>
        <a:p>
          <a:endParaRPr lang="en-US"/>
        </a:p>
      </dgm:t>
    </dgm:pt>
    <dgm:pt modelId="{B794DC94-0B18-45BF-8055-0636C2B6231E}" type="sibTrans" cxnId="{180B3E43-64D6-4D02-AB4D-ACF425FC745C}">
      <dgm:prSet/>
      <dgm:spPr/>
      <dgm:t>
        <a:bodyPr/>
        <a:lstStyle/>
        <a:p>
          <a:endParaRPr lang="en-US"/>
        </a:p>
      </dgm:t>
    </dgm:pt>
    <dgm:pt modelId="{1C1F1D16-0424-408F-B18D-7056CFA0A159}">
      <dgm:prSet/>
      <dgm:spPr/>
      <dgm:t>
        <a:bodyPr/>
        <a:lstStyle/>
        <a:p>
          <a:r>
            <a:rPr lang="en-IN"/>
            <a:t>No effort needed for ancillary tasks like patching, hardware management etc</a:t>
          </a:r>
          <a:endParaRPr lang="en-US"/>
        </a:p>
      </dgm:t>
    </dgm:pt>
    <dgm:pt modelId="{49C70442-7024-41ED-A65B-C3B7F261AF4E}" type="parTrans" cxnId="{6459FA33-FEC5-42AB-A756-82BA6FDC8C91}">
      <dgm:prSet/>
      <dgm:spPr/>
      <dgm:t>
        <a:bodyPr/>
        <a:lstStyle/>
        <a:p>
          <a:endParaRPr lang="en-US"/>
        </a:p>
      </dgm:t>
    </dgm:pt>
    <dgm:pt modelId="{2D695535-48BC-40EE-944E-2B08264FF5DB}" type="sibTrans" cxnId="{6459FA33-FEC5-42AB-A756-82BA6FDC8C91}">
      <dgm:prSet/>
      <dgm:spPr/>
      <dgm:t>
        <a:bodyPr/>
        <a:lstStyle/>
        <a:p>
          <a:endParaRPr lang="en-US"/>
        </a:p>
      </dgm:t>
    </dgm:pt>
    <dgm:pt modelId="{01E5B353-2BD2-46FB-B53E-079E3664BFC3}" type="pres">
      <dgm:prSet presAssocID="{8147C6BD-8B3E-4B36-B047-8D9998CDA449}" presName="linear" presStyleCnt="0">
        <dgm:presLayoutVars>
          <dgm:dir/>
          <dgm:animLvl val="lvl"/>
          <dgm:resizeHandles val="exact"/>
        </dgm:presLayoutVars>
      </dgm:prSet>
      <dgm:spPr/>
    </dgm:pt>
    <dgm:pt modelId="{BC75F59D-6848-4EA4-A3A2-8543BC1A979E}" type="pres">
      <dgm:prSet presAssocID="{385439ED-7212-466A-86A5-D12864C355DB}" presName="parentLin" presStyleCnt="0"/>
      <dgm:spPr/>
    </dgm:pt>
    <dgm:pt modelId="{94D7A92E-D129-4976-8DC3-CEB6C13CBE68}" type="pres">
      <dgm:prSet presAssocID="{385439ED-7212-466A-86A5-D12864C355DB}" presName="parentLeftMargin" presStyleLbl="node1" presStyleIdx="0" presStyleCnt="3"/>
      <dgm:spPr/>
    </dgm:pt>
    <dgm:pt modelId="{D3F9C90B-8DFE-485F-80F8-629D87679DA1}" type="pres">
      <dgm:prSet presAssocID="{385439ED-7212-466A-86A5-D12864C355DB}" presName="parentText" presStyleLbl="node1" presStyleIdx="0" presStyleCnt="3">
        <dgm:presLayoutVars>
          <dgm:chMax val="0"/>
          <dgm:bulletEnabled val="1"/>
        </dgm:presLayoutVars>
      </dgm:prSet>
      <dgm:spPr/>
    </dgm:pt>
    <dgm:pt modelId="{D6874AF9-C712-408A-B99D-C90316A00518}" type="pres">
      <dgm:prSet presAssocID="{385439ED-7212-466A-86A5-D12864C355DB}" presName="negativeSpace" presStyleCnt="0"/>
      <dgm:spPr/>
    </dgm:pt>
    <dgm:pt modelId="{9A6CE68F-1B6F-462C-88D7-FD7B4C3A86BB}" type="pres">
      <dgm:prSet presAssocID="{385439ED-7212-466A-86A5-D12864C355DB}" presName="childText" presStyleLbl="conFgAcc1" presStyleIdx="0" presStyleCnt="3">
        <dgm:presLayoutVars>
          <dgm:bulletEnabled val="1"/>
        </dgm:presLayoutVars>
      </dgm:prSet>
      <dgm:spPr/>
    </dgm:pt>
    <dgm:pt modelId="{403EEBF3-37F4-4E50-A071-93B91899E086}" type="pres">
      <dgm:prSet presAssocID="{A4385ED1-D381-46B1-8991-0F13530E6219}" presName="spaceBetweenRectangles" presStyleCnt="0"/>
      <dgm:spPr/>
    </dgm:pt>
    <dgm:pt modelId="{862295F1-1052-4E2D-A054-D8D5A9A6B37A}" type="pres">
      <dgm:prSet presAssocID="{CA4E4E29-B1AB-493E-B3E3-BA73E11C7BAC}" presName="parentLin" presStyleCnt="0"/>
      <dgm:spPr/>
    </dgm:pt>
    <dgm:pt modelId="{8295705E-C9DF-4F3F-986F-3DA88FE337C3}" type="pres">
      <dgm:prSet presAssocID="{CA4E4E29-B1AB-493E-B3E3-BA73E11C7BAC}" presName="parentLeftMargin" presStyleLbl="node1" presStyleIdx="0" presStyleCnt="3"/>
      <dgm:spPr/>
    </dgm:pt>
    <dgm:pt modelId="{5F99FE26-9485-444A-90F5-DC74C2FFDE33}" type="pres">
      <dgm:prSet presAssocID="{CA4E4E29-B1AB-493E-B3E3-BA73E11C7BAC}" presName="parentText" presStyleLbl="node1" presStyleIdx="1" presStyleCnt="3">
        <dgm:presLayoutVars>
          <dgm:chMax val="0"/>
          <dgm:bulletEnabled val="1"/>
        </dgm:presLayoutVars>
      </dgm:prSet>
      <dgm:spPr/>
    </dgm:pt>
    <dgm:pt modelId="{B149BA44-7ACB-44A4-9192-C395D95D4849}" type="pres">
      <dgm:prSet presAssocID="{CA4E4E29-B1AB-493E-B3E3-BA73E11C7BAC}" presName="negativeSpace" presStyleCnt="0"/>
      <dgm:spPr/>
    </dgm:pt>
    <dgm:pt modelId="{6E29AC1A-81BC-4273-9F82-0A5982C702CD}" type="pres">
      <dgm:prSet presAssocID="{CA4E4E29-B1AB-493E-B3E3-BA73E11C7BAC}" presName="childText" presStyleLbl="conFgAcc1" presStyleIdx="1" presStyleCnt="3">
        <dgm:presLayoutVars>
          <dgm:bulletEnabled val="1"/>
        </dgm:presLayoutVars>
      </dgm:prSet>
      <dgm:spPr/>
    </dgm:pt>
    <dgm:pt modelId="{92F539DF-EE78-4CE5-B32D-B6C86198BADF}" type="pres">
      <dgm:prSet presAssocID="{B66589A0-3532-4EEA-AA75-CCF86CC48D59}" presName="spaceBetweenRectangles" presStyleCnt="0"/>
      <dgm:spPr/>
    </dgm:pt>
    <dgm:pt modelId="{F982CDED-8503-457B-B44E-F34973B3B373}" type="pres">
      <dgm:prSet presAssocID="{9471672F-ADDB-4D74-8B07-AE27D44E15B0}" presName="parentLin" presStyleCnt="0"/>
      <dgm:spPr/>
    </dgm:pt>
    <dgm:pt modelId="{D00521B3-A0DB-4B54-B911-F5F621AA30B8}" type="pres">
      <dgm:prSet presAssocID="{9471672F-ADDB-4D74-8B07-AE27D44E15B0}" presName="parentLeftMargin" presStyleLbl="node1" presStyleIdx="1" presStyleCnt="3"/>
      <dgm:spPr/>
    </dgm:pt>
    <dgm:pt modelId="{9FE9A2AB-C8EA-4BCD-B8F4-1ECBBC687370}" type="pres">
      <dgm:prSet presAssocID="{9471672F-ADDB-4D74-8B07-AE27D44E15B0}" presName="parentText" presStyleLbl="node1" presStyleIdx="2" presStyleCnt="3">
        <dgm:presLayoutVars>
          <dgm:chMax val="0"/>
          <dgm:bulletEnabled val="1"/>
        </dgm:presLayoutVars>
      </dgm:prSet>
      <dgm:spPr/>
    </dgm:pt>
    <dgm:pt modelId="{8FE8A6F5-0992-468E-9814-A207970BDE70}" type="pres">
      <dgm:prSet presAssocID="{9471672F-ADDB-4D74-8B07-AE27D44E15B0}" presName="negativeSpace" presStyleCnt="0"/>
      <dgm:spPr/>
    </dgm:pt>
    <dgm:pt modelId="{059605C4-7F32-4755-84B0-1ADC986EEC90}" type="pres">
      <dgm:prSet presAssocID="{9471672F-ADDB-4D74-8B07-AE27D44E15B0}" presName="childText" presStyleLbl="conFgAcc1" presStyleIdx="2" presStyleCnt="3">
        <dgm:presLayoutVars>
          <dgm:bulletEnabled val="1"/>
        </dgm:presLayoutVars>
      </dgm:prSet>
      <dgm:spPr/>
    </dgm:pt>
  </dgm:ptLst>
  <dgm:cxnLst>
    <dgm:cxn modelId="{7CFB1604-6765-475E-BABC-3094BDEE340B}" type="presOf" srcId="{DF9A24D2-C44B-426F-8EBD-9570CD274CEA}" destId="{9A6CE68F-1B6F-462C-88D7-FD7B4C3A86BB}" srcOrd="0" destOrd="1" presId="urn:microsoft.com/office/officeart/2005/8/layout/list1"/>
    <dgm:cxn modelId="{45D3502F-6709-4901-BFD1-0080B79C0D7C}" type="presOf" srcId="{CA4E4E29-B1AB-493E-B3E3-BA73E11C7BAC}" destId="{8295705E-C9DF-4F3F-986F-3DA88FE337C3}" srcOrd="0" destOrd="0" presId="urn:microsoft.com/office/officeart/2005/8/layout/list1"/>
    <dgm:cxn modelId="{6459FA33-FEC5-42AB-A756-82BA6FDC8C91}" srcId="{9471672F-ADDB-4D74-8B07-AE27D44E15B0}" destId="{1C1F1D16-0424-408F-B18D-7056CFA0A159}" srcOrd="1" destOrd="0" parTransId="{49C70442-7024-41ED-A65B-C3B7F261AF4E}" sibTransId="{2D695535-48BC-40EE-944E-2B08264FF5DB}"/>
    <dgm:cxn modelId="{80A25140-9907-4B7B-A81F-E8D74AA119C8}" srcId="{CA4E4E29-B1AB-493E-B3E3-BA73E11C7BAC}" destId="{B439392A-299A-472C-A7F3-584F61B9C68B}" srcOrd="1" destOrd="0" parTransId="{E90A1EA6-7B38-4368-A0E2-02B60EB8C6AB}" sibTransId="{C13A83DD-F1CE-4985-B9DD-65A39B594EF8}"/>
    <dgm:cxn modelId="{CE0B175C-ADBB-40DB-8AA7-11E66C12733E}" type="presOf" srcId="{B439392A-299A-472C-A7F3-584F61B9C68B}" destId="{6E29AC1A-81BC-4273-9F82-0A5982C702CD}" srcOrd="0" destOrd="1" presId="urn:microsoft.com/office/officeart/2005/8/layout/list1"/>
    <dgm:cxn modelId="{180B3E43-64D6-4D02-AB4D-ACF425FC745C}" srcId="{9471672F-ADDB-4D74-8B07-AE27D44E15B0}" destId="{131B2C76-9C43-4A94-8F1F-BD3FCB8A7CB2}" srcOrd="0" destOrd="0" parTransId="{E38D9C46-5E55-48D2-8BD0-668307F740D4}" sibTransId="{B794DC94-0B18-45BF-8055-0636C2B6231E}"/>
    <dgm:cxn modelId="{49334843-1D56-497A-BECB-F391A571DA61}" srcId="{8147C6BD-8B3E-4B36-B047-8D9998CDA449}" destId="{385439ED-7212-466A-86A5-D12864C355DB}" srcOrd="0" destOrd="0" parTransId="{574F4E19-EACD-49B0-AB8B-358FAD025942}" sibTransId="{A4385ED1-D381-46B1-8991-0F13530E6219}"/>
    <dgm:cxn modelId="{BCDD9465-2ABA-46D4-8D54-AFD08EA594CA}" type="presOf" srcId="{7F1933FD-42F9-44B3-97F6-B66380378CE3}" destId="{9A6CE68F-1B6F-462C-88D7-FD7B4C3A86BB}" srcOrd="0" destOrd="0" presId="urn:microsoft.com/office/officeart/2005/8/layout/list1"/>
    <dgm:cxn modelId="{196DA36B-6DCD-407B-B548-112283B83927}" type="presOf" srcId="{1C1F1D16-0424-408F-B18D-7056CFA0A159}" destId="{059605C4-7F32-4755-84B0-1ADC986EEC90}" srcOrd="0" destOrd="1" presId="urn:microsoft.com/office/officeart/2005/8/layout/list1"/>
    <dgm:cxn modelId="{3C294A8F-F3AA-4A7B-9491-EE3A45693AC7}" srcId="{CA4E4E29-B1AB-493E-B3E3-BA73E11C7BAC}" destId="{01530DCD-B218-4256-9B49-359C564BFB78}" srcOrd="0" destOrd="0" parTransId="{710FB6AF-AE5A-4E91-A56D-D9282ABC82F4}" sibTransId="{0B9AFCC9-3F88-4A40-854A-C1A80FBDF02A}"/>
    <dgm:cxn modelId="{376549A4-D6B5-429B-9C03-2161F707823B}" srcId="{385439ED-7212-466A-86A5-D12864C355DB}" destId="{7F1933FD-42F9-44B3-97F6-B66380378CE3}" srcOrd="0" destOrd="0" parTransId="{222499C0-9A01-4FCF-9972-BDC96F4E2D57}" sibTransId="{A44BC787-9273-469B-83FF-181B06EF836E}"/>
    <dgm:cxn modelId="{5A0104A8-A86A-48D6-8B63-71E0721DDEFC}" type="presOf" srcId="{8147C6BD-8B3E-4B36-B047-8D9998CDA449}" destId="{01E5B353-2BD2-46FB-B53E-079E3664BFC3}" srcOrd="0" destOrd="0" presId="urn:microsoft.com/office/officeart/2005/8/layout/list1"/>
    <dgm:cxn modelId="{A17492AA-F763-406E-99D9-75B245A3741B}" type="presOf" srcId="{385439ED-7212-466A-86A5-D12864C355DB}" destId="{94D7A92E-D129-4976-8DC3-CEB6C13CBE68}" srcOrd="0" destOrd="0" presId="urn:microsoft.com/office/officeart/2005/8/layout/list1"/>
    <dgm:cxn modelId="{F41652B6-6BA1-43B5-92C0-5A7FD61CA8BC}" type="presOf" srcId="{CA4E4E29-B1AB-493E-B3E3-BA73E11C7BAC}" destId="{5F99FE26-9485-444A-90F5-DC74C2FFDE33}" srcOrd="1" destOrd="0" presId="urn:microsoft.com/office/officeart/2005/8/layout/list1"/>
    <dgm:cxn modelId="{CA44E9B7-BCD6-4D41-BAC8-66DEED4DCA52}" type="presOf" srcId="{385439ED-7212-466A-86A5-D12864C355DB}" destId="{D3F9C90B-8DFE-485F-80F8-629D87679DA1}" srcOrd="1" destOrd="0" presId="urn:microsoft.com/office/officeart/2005/8/layout/list1"/>
    <dgm:cxn modelId="{901539BF-07A4-43A6-9818-9951A13EBE3C}" type="presOf" srcId="{01530DCD-B218-4256-9B49-359C564BFB78}" destId="{6E29AC1A-81BC-4273-9F82-0A5982C702CD}" srcOrd="0" destOrd="0" presId="urn:microsoft.com/office/officeart/2005/8/layout/list1"/>
    <dgm:cxn modelId="{38B53BCA-E616-4FBD-993D-7B9B1A322730}" type="presOf" srcId="{9471672F-ADDB-4D74-8B07-AE27D44E15B0}" destId="{D00521B3-A0DB-4B54-B911-F5F621AA30B8}" srcOrd="0" destOrd="0" presId="urn:microsoft.com/office/officeart/2005/8/layout/list1"/>
    <dgm:cxn modelId="{FEDB7BCA-B275-425F-97B0-7CEAB109FE32}" type="presOf" srcId="{9471672F-ADDB-4D74-8B07-AE27D44E15B0}" destId="{9FE9A2AB-C8EA-4BCD-B8F4-1ECBBC687370}" srcOrd="1" destOrd="0" presId="urn:microsoft.com/office/officeart/2005/8/layout/list1"/>
    <dgm:cxn modelId="{A6C2BFCB-2A3D-4B58-AFFF-CA8CABFD7BBF}" type="presOf" srcId="{131B2C76-9C43-4A94-8F1F-BD3FCB8A7CB2}" destId="{059605C4-7F32-4755-84B0-1ADC986EEC90}" srcOrd="0" destOrd="0" presId="urn:microsoft.com/office/officeart/2005/8/layout/list1"/>
    <dgm:cxn modelId="{FE69EAD3-4B8D-4C2E-87FE-9A98ADC7F8C2}" srcId="{385439ED-7212-466A-86A5-D12864C355DB}" destId="{DF9A24D2-C44B-426F-8EBD-9570CD274CEA}" srcOrd="1" destOrd="0" parTransId="{4A9E06A9-1E32-4311-80F6-26AD626B9D72}" sibTransId="{046BBF7F-26C3-415A-85D1-57431C03B5EF}"/>
    <dgm:cxn modelId="{2CB1D1D7-1AED-4B85-B64E-19700ACCD68F}" srcId="{8147C6BD-8B3E-4B36-B047-8D9998CDA449}" destId="{9471672F-ADDB-4D74-8B07-AE27D44E15B0}" srcOrd="2" destOrd="0" parTransId="{F411E0FC-6E89-49EE-848B-90B518D70508}" sibTransId="{03B56CE8-34E3-4261-B47A-6077D7DEE27B}"/>
    <dgm:cxn modelId="{BB069BF2-2B06-4F53-9602-948DB37315B1}" srcId="{8147C6BD-8B3E-4B36-B047-8D9998CDA449}" destId="{CA4E4E29-B1AB-493E-B3E3-BA73E11C7BAC}" srcOrd="1" destOrd="0" parTransId="{89B7C37B-F9C8-4F72-9D9D-0BDD63AA24EB}" sibTransId="{B66589A0-3532-4EEA-AA75-CCF86CC48D59}"/>
    <dgm:cxn modelId="{17C4FAF3-FEEE-4761-875D-0AD890E3540C}" type="presParOf" srcId="{01E5B353-2BD2-46FB-B53E-079E3664BFC3}" destId="{BC75F59D-6848-4EA4-A3A2-8543BC1A979E}" srcOrd="0" destOrd="0" presId="urn:microsoft.com/office/officeart/2005/8/layout/list1"/>
    <dgm:cxn modelId="{A761EB2B-70C6-4015-908D-E246BE9CDD86}" type="presParOf" srcId="{BC75F59D-6848-4EA4-A3A2-8543BC1A979E}" destId="{94D7A92E-D129-4976-8DC3-CEB6C13CBE68}" srcOrd="0" destOrd="0" presId="urn:microsoft.com/office/officeart/2005/8/layout/list1"/>
    <dgm:cxn modelId="{E6AD43DA-1081-48DE-9791-5BF71DCBF50F}" type="presParOf" srcId="{BC75F59D-6848-4EA4-A3A2-8543BC1A979E}" destId="{D3F9C90B-8DFE-485F-80F8-629D87679DA1}" srcOrd="1" destOrd="0" presId="urn:microsoft.com/office/officeart/2005/8/layout/list1"/>
    <dgm:cxn modelId="{790EB7EC-0C96-4DBE-BA98-62D5AE30AF9C}" type="presParOf" srcId="{01E5B353-2BD2-46FB-B53E-079E3664BFC3}" destId="{D6874AF9-C712-408A-B99D-C90316A00518}" srcOrd="1" destOrd="0" presId="urn:microsoft.com/office/officeart/2005/8/layout/list1"/>
    <dgm:cxn modelId="{E84A84EC-C6B3-4338-BDFB-42E3A1AD057B}" type="presParOf" srcId="{01E5B353-2BD2-46FB-B53E-079E3664BFC3}" destId="{9A6CE68F-1B6F-462C-88D7-FD7B4C3A86BB}" srcOrd="2" destOrd="0" presId="urn:microsoft.com/office/officeart/2005/8/layout/list1"/>
    <dgm:cxn modelId="{FA03451C-2FAA-4C4C-9CA3-1169C6683A58}" type="presParOf" srcId="{01E5B353-2BD2-46FB-B53E-079E3664BFC3}" destId="{403EEBF3-37F4-4E50-A071-93B91899E086}" srcOrd="3" destOrd="0" presId="urn:microsoft.com/office/officeart/2005/8/layout/list1"/>
    <dgm:cxn modelId="{CA554438-15A5-4F5F-B4D6-6779E3091D8B}" type="presParOf" srcId="{01E5B353-2BD2-46FB-B53E-079E3664BFC3}" destId="{862295F1-1052-4E2D-A054-D8D5A9A6B37A}" srcOrd="4" destOrd="0" presId="urn:microsoft.com/office/officeart/2005/8/layout/list1"/>
    <dgm:cxn modelId="{1284487E-DA5E-4012-A943-0DDBE2EED131}" type="presParOf" srcId="{862295F1-1052-4E2D-A054-D8D5A9A6B37A}" destId="{8295705E-C9DF-4F3F-986F-3DA88FE337C3}" srcOrd="0" destOrd="0" presId="urn:microsoft.com/office/officeart/2005/8/layout/list1"/>
    <dgm:cxn modelId="{427FEDE6-0D42-45CA-940B-98AF31F9CA85}" type="presParOf" srcId="{862295F1-1052-4E2D-A054-D8D5A9A6B37A}" destId="{5F99FE26-9485-444A-90F5-DC74C2FFDE33}" srcOrd="1" destOrd="0" presId="urn:microsoft.com/office/officeart/2005/8/layout/list1"/>
    <dgm:cxn modelId="{5BC452A9-872E-449C-A7BA-2D98AE29DC2B}" type="presParOf" srcId="{01E5B353-2BD2-46FB-B53E-079E3664BFC3}" destId="{B149BA44-7ACB-44A4-9192-C395D95D4849}" srcOrd="5" destOrd="0" presId="urn:microsoft.com/office/officeart/2005/8/layout/list1"/>
    <dgm:cxn modelId="{5D540A23-8185-498B-90D6-3A004848131A}" type="presParOf" srcId="{01E5B353-2BD2-46FB-B53E-079E3664BFC3}" destId="{6E29AC1A-81BC-4273-9F82-0A5982C702CD}" srcOrd="6" destOrd="0" presId="urn:microsoft.com/office/officeart/2005/8/layout/list1"/>
    <dgm:cxn modelId="{D31F9CFC-9A31-49BE-A8E9-5A5FBC96D0C0}" type="presParOf" srcId="{01E5B353-2BD2-46FB-B53E-079E3664BFC3}" destId="{92F539DF-EE78-4CE5-B32D-B6C86198BADF}" srcOrd="7" destOrd="0" presId="urn:microsoft.com/office/officeart/2005/8/layout/list1"/>
    <dgm:cxn modelId="{69B3F5A7-DAE4-411D-ACFE-717CDAB25B75}" type="presParOf" srcId="{01E5B353-2BD2-46FB-B53E-079E3664BFC3}" destId="{F982CDED-8503-457B-B44E-F34973B3B373}" srcOrd="8" destOrd="0" presId="urn:microsoft.com/office/officeart/2005/8/layout/list1"/>
    <dgm:cxn modelId="{14F9280E-03B6-4DF5-B61A-98CA0160E13D}" type="presParOf" srcId="{F982CDED-8503-457B-B44E-F34973B3B373}" destId="{D00521B3-A0DB-4B54-B911-F5F621AA30B8}" srcOrd="0" destOrd="0" presId="urn:microsoft.com/office/officeart/2005/8/layout/list1"/>
    <dgm:cxn modelId="{CDB174C6-B996-4E24-88B1-D07A8DAE363D}" type="presParOf" srcId="{F982CDED-8503-457B-B44E-F34973B3B373}" destId="{9FE9A2AB-C8EA-4BCD-B8F4-1ECBBC687370}" srcOrd="1" destOrd="0" presId="urn:microsoft.com/office/officeart/2005/8/layout/list1"/>
    <dgm:cxn modelId="{ACB65C7C-0B93-48DC-AB3F-50693A70BE33}" type="presParOf" srcId="{01E5B353-2BD2-46FB-B53E-079E3664BFC3}" destId="{8FE8A6F5-0992-468E-9814-A207970BDE70}" srcOrd="9" destOrd="0" presId="urn:microsoft.com/office/officeart/2005/8/layout/list1"/>
    <dgm:cxn modelId="{C3A52EEF-E785-432E-B88C-AA39B4CD7011}" type="presParOf" srcId="{01E5B353-2BD2-46FB-B53E-079E3664BFC3}" destId="{059605C4-7F32-4755-84B0-1ADC986EEC90}"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B365CCC-F346-435F-B29B-35A6B605BBFF}"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C606DB82-2591-468F-BE39-815521C8D78E}">
      <dgm:prSet/>
      <dgm:spPr/>
      <dgm:t>
        <a:bodyPr/>
        <a:lstStyle/>
        <a:p>
          <a:r>
            <a:rPr lang="en-IN"/>
            <a:t>Logical container</a:t>
          </a:r>
          <a:endParaRPr lang="en-US"/>
        </a:p>
      </dgm:t>
    </dgm:pt>
    <dgm:pt modelId="{D8012605-B4D6-49BB-9DFA-335E204F6837}" type="parTrans" cxnId="{FBA037B9-6289-4B9F-9FF2-C22B7A885F3E}">
      <dgm:prSet/>
      <dgm:spPr/>
      <dgm:t>
        <a:bodyPr/>
        <a:lstStyle/>
        <a:p>
          <a:endParaRPr lang="en-US"/>
        </a:p>
      </dgm:t>
    </dgm:pt>
    <dgm:pt modelId="{F4915793-8C28-4E8A-A5DB-0853D22D5FF4}" type="sibTrans" cxnId="{FBA037B9-6289-4B9F-9FF2-C22B7A885F3E}">
      <dgm:prSet/>
      <dgm:spPr/>
      <dgm:t>
        <a:bodyPr/>
        <a:lstStyle/>
        <a:p>
          <a:endParaRPr lang="en-US"/>
        </a:p>
      </dgm:t>
    </dgm:pt>
    <dgm:pt modelId="{746B3F03-1042-4E9A-964E-A65348CD17C8}">
      <dgm:prSet/>
      <dgm:spPr/>
      <dgm:t>
        <a:bodyPr/>
        <a:lstStyle/>
        <a:p>
          <a:r>
            <a:rPr lang="en-IN"/>
            <a:t>Management and organization of resources as a group</a:t>
          </a:r>
          <a:endParaRPr lang="en-US"/>
        </a:p>
      </dgm:t>
    </dgm:pt>
    <dgm:pt modelId="{8FF552E9-C08D-4014-A1BF-6D209DFE02F5}" type="parTrans" cxnId="{42165AF1-483A-48E4-A43E-94723797DAFB}">
      <dgm:prSet/>
      <dgm:spPr/>
      <dgm:t>
        <a:bodyPr/>
        <a:lstStyle/>
        <a:p>
          <a:endParaRPr lang="en-US"/>
        </a:p>
      </dgm:t>
    </dgm:pt>
    <dgm:pt modelId="{8A5B221F-3CE3-446B-B760-D7769A7D4A90}" type="sibTrans" cxnId="{42165AF1-483A-48E4-A43E-94723797DAFB}">
      <dgm:prSet/>
      <dgm:spPr/>
      <dgm:t>
        <a:bodyPr/>
        <a:lstStyle/>
        <a:p>
          <a:endParaRPr lang="en-US"/>
        </a:p>
      </dgm:t>
    </dgm:pt>
    <dgm:pt modelId="{4B7F1B9A-9B3F-412C-862A-970559C079F8}">
      <dgm:prSet/>
      <dgm:spPr/>
      <dgm:t>
        <a:bodyPr/>
        <a:lstStyle/>
        <a:p>
          <a:r>
            <a:rPr lang="en-IN"/>
            <a:t>Has a location</a:t>
          </a:r>
          <a:endParaRPr lang="en-US"/>
        </a:p>
      </dgm:t>
    </dgm:pt>
    <dgm:pt modelId="{3D98F4B1-01F3-4028-B9BA-0045B86131DA}" type="parTrans" cxnId="{C2B0D5F6-9825-466E-96AA-B58850238FC4}">
      <dgm:prSet/>
      <dgm:spPr/>
      <dgm:t>
        <a:bodyPr/>
        <a:lstStyle/>
        <a:p>
          <a:endParaRPr lang="en-US"/>
        </a:p>
      </dgm:t>
    </dgm:pt>
    <dgm:pt modelId="{39B20A9D-7E33-46FA-BDBA-ABA2ED976FEF}" type="sibTrans" cxnId="{C2B0D5F6-9825-466E-96AA-B58850238FC4}">
      <dgm:prSet/>
      <dgm:spPr/>
      <dgm:t>
        <a:bodyPr/>
        <a:lstStyle/>
        <a:p>
          <a:endParaRPr lang="en-US"/>
        </a:p>
      </dgm:t>
    </dgm:pt>
    <dgm:pt modelId="{730F31D7-4E56-45EB-8254-2368A7F91B62}">
      <dgm:prSet/>
      <dgm:spPr/>
      <dgm:t>
        <a:bodyPr/>
        <a:lstStyle/>
        <a:p>
          <a:r>
            <a:rPr lang="en-IN"/>
            <a:t>Resources within a resource group can be in different locations</a:t>
          </a:r>
          <a:endParaRPr lang="en-US"/>
        </a:p>
      </dgm:t>
    </dgm:pt>
    <dgm:pt modelId="{D6CD60AE-19EF-49AE-8323-DF4D61894804}" type="parTrans" cxnId="{88FFF520-3608-4297-816C-91BFD6AF0271}">
      <dgm:prSet/>
      <dgm:spPr/>
      <dgm:t>
        <a:bodyPr/>
        <a:lstStyle/>
        <a:p>
          <a:endParaRPr lang="en-US"/>
        </a:p>
      </dgm:t>
    </dgm:pt>
    <dgm:pt modelId="{2572FEB1-03C2-462A-A998-B93A4DD98714}" type="sibTrans" cxnId="{88FFF520-3608-4297-816C-91BFD6AF0271}">
      <dgm:prSet/>
      <dgm:spPr/>
      <dgm:t>
        <a:bodyPr/>
        <a:lstStyle/>
        <a:p>
          <a:endParaRPr lang="en-US"/>
        </a:p>
      </dgm:t>
    </dgm:pt>
    <dgm:pt modelId="{04FBE334-744C-404D-B4B5-9BC10B29E0D6}">
      <dgm:prSet/>
      <dgm:spPr/>
      <dgm:t>
        <a:bodyPr/>
        <a:lstStyle/>
        <a:p>
          <a:r>
            <a:rPr lang="en-IN"/>
            <a:t>Security boundary</a:t>
          </a:r>
          <a:endParaRPr lang="en-US"/>
        </a:p>
      </dgm:t>
    </dgm:pt>
    <dgm:pt modelId="{29A18C1F-0218-4F2C-A86B-48991EA3578C}" type="parTrans" cxnId="{5AA15610-275F-4879-BFD1-35A5BAC25DDA}">
      <dgm:prSet/>
      <dgm:spPr/>
      <dgm:t>
        <a:bodyPr/>
        <a:lstStyle/>
        <a:p>
          <a:endParaRPr lang="en-US"/>
        </a:p>
      </dgm:t>
    </dgm:pt>
    <dgm:pt modelId="{930CDD24-774E-4BD7-B352-766F7D7F4332}" type="sibTrans" cxnId="{5AA15610-275F-4879-BFD1-35A5BAC25DDA}">
      <dgm:prSet/>
      <dgm:spPr/>
      <dgm:t>
        <a:bodyPr/>
        <a:lstStyle/>
        <a:p>
          <a:endParaRPr lang="en-US"/>
        </a:p>
      </dgm:t>
    </dgm:pt>
    <dgm:pt modelId="{3E8D4A2D-6A48-48F4-A38A-C46D7F0D4922}">
      <dgm:prSet/>
      <dgm:spPr/>
      <dgm:t>
        <a:bodyPr/>
        <a:lstStyle/>
        <a:p>
          <a:r>
            <a:rPr lang="en-IN" dirty="0"/>
            <a:t>Helps in lifecycle management of resources</a:t>
          </a:r>
          <a:endParaRPr lang="en-US" dirty="0"/>
        </a:p>
      </dgm:t>
    </dgm:pt>
    <dgm:pt modelId="{6126E96E-EF02-4C2B-B783-E023A48E1416}" type="parTrans" cxnId="{200E51FA-9CBC-406E-9F7D-58B78C2B20E3}">
      <dgm:prSet/>
      <dgm:spPr/>
      <dgm:t>
        <a:bodyPr/>
        <a:lstStyle/>
        <a:p>
          <a:endParaRPr lang="en-US"/>
        </a:p>
      </dgm:t>
    </dgm:pt>
    <dgm:pt modelId="{EF85AEA1-A210-4A23-9A04-DFA79855EEDA}" type="sibTrans" cxnId="{200E51FA-9CBC-406E-9F7D-58B78C2B20E3}">
      <dgm:prSet/>
      <dgm:spPr/>
      <dgm:t>
        <a:bodyPr/>
        <a:lstStyle/>
        <a:p>
          <a:endParaRPr lang="en-US"/>
        </a:p>
      </dgm:t>
    </dgm:pt>
    <dgm:pt modelId="{242DA941-A49E-41B1-8382-218FD080A8F0}">
      <dgm:prSet/>
      <dgm:spPr/>
      <dgm:t>
        <a:bodyPr/>
        <a:lstStyle/>
        <a:p>
          <a:r>
            <a:rPr lang="en-US" dirty="0"/>
            <a:t>Ease in billing</a:t>
          </a:r>
        </a:p>
      </dgm:t>
    </dgm:pt>
    <dgm:pt modelId="{F8C81D17-C5BC-4CDE-8D1C-7844C829FF61}" type="parTrans" cxnId="{D1104379-E616-4222-9CCC-D1B947E915F6}">
      <dgm:prSet/>
      <dgm:spPr/>
    </dgm:pt>
    <dgm:pt modelId="{87132C92-13EC-4764-ABA3-F0131964ED84}" type="sibTrans" cxnId="{D1104379-E616-4222-9CCC-D1B947E915F6}">
      <dgm:prSet/>
      <dgm:spPr/>
    </dgm:pt>
    <dgm:pt modelId="{61F2C07A-1F94-4442-BD0B-9B2F8485382B}">
      <dgm:prSet/>
      <dgm:spPr/>
      <dgm:t>
        <a:bodyPr/>
        <a:lstStyle/>
        <a:p>
          <a:r>
            <a:rPr lang="en-US" dirty="0"/>
            <a:t>Usage of tags</a:t>
          </a:r>
        </a:p>
      </dgm:t>
    </dgm:pt>
    <dgm:pt modelId="{0BD401D0-A3BF-4C16-96C9-130EA25B783E}" type="parTrans" cxnId="{5D32C8C0-EBEF-46D1-BCF7-4E2E105BEB87}">
      <dgm:prSet/>
      <dgm:spPr/>
    </dgm:pt>
    <dgm:pt modelId="{583A3B2B-F7BC-4A65-8CA2-06C4AFBB7F91}" type="sibTrans" cxnId="{5D32C8C0-EBEF-46D1-BCF7-4E2E105BEB87}">
      <dgm:prSet/>
      <dgm:spPr/>
    </dgm:pt>
    <dgm:pt modelId="{948E377E-AF61-4B9C-A1CF-1EB0053FBE85}">
      <dgm:prSet/>
      <dgm:spPr/>
      <dgm:t>
        <a:bodyPr/>
        <a:lstStyle/>
        <a:p>
          <a:r>
            <a:rPr lang="en-US" dirty="0"/>
            <a:t>Usage of policies</a:t>
          </a:r>
        </a:p>
      </dgm:t>
    </dgm:pt>
    <dgm:pt modelId="{B5BFFF15-FF4E-4DB3-ABC1-25C3DC2A3275}" type="parTrans" cxnId="{5CE9B169-D49E-4994-A2B5-62F1FED197C2}">
      <dgm:prSet/>
      <dgm:spPr/>
    </dgm:pt>
    <dgm:pt modelId="{FBEF7AB4-4053-43F4-8284-92380BCC002D}" type="sibTrans" cxnId="{5CE9B169-D49E-4994-A2B5-62F1FED197C2}">
      <dgm:prSet/>
      <dgm:spPr/>
    </dgm:pt>
    <dgm:pt modelId="{E114733E-00C8-4A67-9F01-2DD72548AF58}" type="pres">
      <dgm:prSet presAssocID="{5B365CCC-F346-435F-B29B-35A6B605BBFF}" presName="linear" presStyleCnt="0">
        <dgm:presLayoutVars>
          <dgm:animLvl val="lvl"/>
          <dgm:resizeHandles val="exact"/>
        </dgm:presLayoutVars>
      </dgm:prSet>
      <dgm:spPr/>
    </dgm:pt>
    <dgm:pt modelId="{D91CD31C-2E31-4A16-9B5D-1E3F89E3B3DB}" type="pres">
      <dgm:prSet presAssocID="{C606DB82-2591-468F-BE39-815521C8D78E}" presName="parentText" presStyleLbl="node1" presStyleIdx="0" presStyleCnt="9">
        <dgm:presLayoutVars>
          <dgm:chMax val="0"/>
          <dgm:bulletEnabled val="1"/>
        </dgm:presLayoutVars>
      </dgm:prSet>
      <dgm:spPr/>
    </dgm:pt>
    <dgm:pt modelId="{3344E33F-5AA9-4302-935E-7CBF2E850FD6}" type="pres">
      <dgm:prSet presAssocID="{F4915793-8C28-4E8A-A5DB-0853D22D5FF4}" presName="spacer" presStyleCnt="0"/>
      <dgm:spPr/>
    </dgm:pt>
    <dgm:pt modelId="{88F636FF-482F-4EBF-8967-0B1B0DAB1485}" type="pres">
      <dgm:prSet presAssocID="{746B3F03-1042-4E9A-964E-A65348CD17C8}" presName="parentText" presStyleLbl="node1" presStyleIdx="1" presStyleCnt="9">
        <dgm:presLayoutVars>
          <dgm:chMax val="0"/>
          <dgm:bulletEnabled val="1"/>
        </dgm:presLayoutVars>
      </dgm:prSet>
      <dgm:spPr/>
    </dgm:pt>
    <dgm:pt modelId="{378365BF-C385-4B2E-B424-AAEB02977730}" type="pres">
      <dgm:prSet presAssocID="{8A5B221F-3CE3-446B-B760-D7769A7D4A90}" presName="spacer" presStyleCnt="0"/>
      <dgm:spPr/>
    </dgm:pt>
    <dgm:pt modelId="{83106502-7BB3-44C6-BE91-48494A08304E}" type="pres">
      <dgm:prSet presAssocID="{4B7F1B9A-9B3F-412C-862A-970559C079F8}" presName="parentText" presStyleLbl="node1" presStyleIdx="2" presStyleCnt="9">
        <dgm:presLayoutVars>
          <dgm:chMax val="0"/>
          <dgm:bulletEnabled val="1"/>
        </dgm:presLayoutVars>
      </dgm:prSet>
      <dgm:spPr/>
    </dgm:pt>
    <dgm:pt modelId="{6D92EDB0-83D1-449F-9FBD-C340C0ECE844}" type="pres">
      <dgm:prSet presAssocID="{39B20A9D-7E33-46FA-BDBA-ABA2ED976FEF}" presName="spacer" presStyleCnt="0"/>
      <dgm:spPr/>
    </dgm:pt>
    <dgm:pt modelId="{DBCCADD0-42DC-4E3C-92E1-33544CCA5C21}" type="pres">
      <dgm:prSet presAssocID="{730F31D7-4E56-45EB-8254-2368A7F91B62}" presName="parentText" presStyleLbl="node1" presStyleIdx="3" presStyleCnt="9">
        <dgm:presLayoutVars>
          <dgm:chMax val="0"/>
          <dgm:bulletEnabled val="1"/>
        </dgm:presLayoutVars>
      </dgm:prSet>
      <dgm:spPr/>
    </dgm:pt>
    <dgm:pt modelId="{DF523FEF-A8D1-4118-9D5A-502513542359}" type="pres">
      <dgm:prSet presAssocID="{2572FEB1-03C2-462A-A998-B93A4DD98714}" presName="spacer" presStyleCnt="0"/>
      <dgm:spPr/>
    </dgm:pt>
    <dgm:pt modelId="{3B2B28DC-7494-4BFD-9031-E84F67E99533}" type="pres">
      <dgm:prSet presAssocID="{04FBE334-744C-404D-B4B5-9BC10B29E0D6}" presName="parentText" presStyleLbl="node1" presStyleIdx="4" presStyleCnt="9">
        <dgm:presLayoutVars>
          <dgm:chMax val="0"/>
          <dgm:bulletEnabled val="1"/>
        </dgm:presLayoutVars>
      </dgm:prSet>
      <dgm:spPr/>
    </dgm:pt>
    <dgm:pt modelId="{67BEF086-D822-44E8-AD3B-066566D3032E}" type="pres">
      <dgm:prSet presAssocID="{930CDD24-774E-4BD7-B352-766F7D7F4332}" presName="spacer" presStyleCnt="0"/>
      <dgm:spPr/>
    </dgm:pt>
    <dgm:pt modelId="{95C9E242-7E7A-4391-957E-191115A03667}" type="pres">
      <dgm:prSet presAssocID="{3E8D4A2D-6A48-48F4-A38A-C46D7F0D4922}" presName="parentText" presStyleLbl="node1" presStyleIdx="5" presStyleCnt="9">
        <dgm:presLayoutVars>
          <dgm:chMax val="0"/>
          <dgm:bulletEnabled val="1"/>
        </dgm:presLayoutVars>
      </dgm:prSet>
      <dgm:spPr/>
    </dgm:pt>
    <dgm:pt modelId="{C2402EC8-7554-4C13-AC20-DFA81682B4F5}" type="pres">
      <dgm:prSet presAssocID="{EF85AEA1-A210-4A23-9A04-DFA79855EEDA}" presName="spacer" presStyleCnt="0"/>
      <dgm:spPr/>
    </dgm:pt>
    <dgm:pt modelId="{34D87F12-2DCA-49E6-833C-17AC4FCDE9AB}" type="pres">
      <dgm:prSet presAssocID="{242DA941-A49E-41B1-8382-218FD080A8F0}" presName="parentText" presStyleLbl="node1" presStyleIdx="6" presStyleCnt="9">
        <dgm:presLayoutVars>
          <dgm:chMax val="0"/>
          <dgm:bulletEnabled val="1"/>
        </dgm:presLayoutVars>
      </dgm:prSet>
      <dgm:spPr/>
    </dgm:pt>
    <dgm:pt modelId="{40220DB3-3925-4399-B50B-27751B4041E2}" type="pres">
      <dgm:prSet presAssocID="{87132C92-13EC-4764-ABA3-F0131964ED84}" presName="spacer" presStyleCnt="0"/>
      <dgm:spPr/>
    </dgm:pt>
    <dgm:pt modelId="{3988778B-EC25-4EB6-BC09-B886775C6264}" type="pres">
      <dgm:prSet presAssocID="{61F2C07A-1F94-4442-BD0B-9B2F8485382B}" presName="parentText" presStyleLbl="node1" presStyleIdx="7" presStyleCnt="9">
        <dgm:presLayoutVars>
          <dgm:chMax val="0"/>
          <dgm:bulletEnabled val="1"/>
        </dgm:presLayoutVars>
      </dgm:prSet>
      <dgm:spPr/>
    </dgm:pt>
    <dgm:pt modelId="{27CBFCB9-BC44-41ED-8E8B-00EFDBBCA1A7}" type="pres">
      <dgm:prSet presAssocID="{583A3B2B-F7BC-4A65-8CA2-06C4AFBB7F91}" presName="spacer" presStyleCnt="0"/>
      <dgm:spPr/>
    </dgm:pt>
    <dgm:pt modelId="{3D6EA4AB-2C0D-4B41-95E9-2A2B23B2AC05}" type="pres">
      <dgm:prSet presAssocID="{948E377E-AF61-4B9C-A1CF-1EB0053FBE85}" presName="parentText" presStyleLbl="node1" presStyleIdx="8" presStyleCnt="9">
        <dgm:presLayoutVars>
          <dgm:chMax val="0"/>
          <dgm:bulletEnabled val="1"/>
        </dgm:presLayoutVars>
      </dgm:prSet>
      <dgm:spPr/>
    </dgm:pt>
  </dgm:ptLst>
  <dgm:cxnLst>
    <dgm:cxn modelId="{5AA15610-275F-4879-BFD1-35A5BAC25DDA}" srcId="{5B365CCC-F346-435F-B29B-35A6B605BBFF}" destId="{04FBE334-744C-404D-B4B5-9BC10B29E0D6}" srcOrd="4" destOrd="0" parTransId="{29A18C1F-0218-4F2C-A86B-48991EA3578C}" sibTransId="{930CDD24-774E-4BD7-B352-766F7D7F4332}"/>
    <dgm:cxn modelId="{CF91C816-1098-4600-BFC1-ED665F99EAED}" type="presOf" srcId="{730F31D7-4E56-45EB-8254-2368A7F91B62}" destId="{DBCCADD0-42DC-4E3C-92E1-33544CCA5C21}" srcOrd="0" destOrd="0" presId="urn:microsoft.com/office/officeart/2005/8/layout/vList2"/>
    <dgm:cxn modelId="{A480311E-A8D7-4FD5-9808-03C5F6E2C78A}" type="presOf" srcId="{5B365CCC-F346-435F-B29B-35A6B605BBFF}" destId="{E114733E-00C8-4A67-9F01-2DD72548AF58}" srcOrd="0" destOrd="0" presId="urn:microsoft.com/office/officeart/2005/8/layout/vList2"/>
    <dgm:cxn modelId="{88FFF520-3608-4297-816C-91BFD6AF0271}" srcId="{5B365CCC-F346-435F-B29B-35A6B605BBFF}" destId="{730F31D7-4E56-45EB-8254-2368A7F91B62}" srcOrd="3" destOrd="0" parTransId="{D6CD60AE-19EF-49AE-8323-DF4D61894804}" sibTransId="{2572FEB1-03C2-462A-A998-B93A4DD98714}"/>
    <dgm:cxn modelId="{85975348-3A30-4886-9316-90933D90D4CB}" type="presOf" srcId="{3E8D4A2D-6A48-48F4-A38A-C46D7F0D4922}" destId="{95C9E242-7E7A-4391-957E-191115A03667}" srcOrd="0" destOrd="0" presId="urn:microsoft.com/office/officeart/2005/8/layout/vList2"/>
    <dgm:cxn modelId="{5CE9B169-D49E-4994-A2B5-62F1FED197C2}" srcId="{5B365CCC-F346-435F-B29B-35A6B605BBFF}" destId="{948E377E-AF61-4B9C-A1CF-1EB0053FBE85}" srcOrd="8" destOrd="0" parTransId="{B5BFFF15-FF4E-4DB3-ABC1-25C3DC2A3275}" sibTransId="{FBEF7AB4-4053-43F4-8284-92380BCC002D}"/>
    <dgm:cxn modelId="{42A07E57-B5EC-4850-A516-1AC0CEF58E22}" type="presOf" srcId="{C606DB82-2591-468F-BE39-815521C8D78E}" destId="{D91CD31C-2E31-4A16-9B5D-1E3F89E3B3DB}" srcOrd="0" destOrd="0" presId="urn:microsoft.com/office/officeart/2005/8/layout/vList2"/>
    <dgm:cxn modelId="{D1104379-E616-4222-9CCC-D1B947E915F6}" srcId="{5B365CCC-F346-435F-B29B-35A6B605BBFF}" destId="{242DA941-A49E-41B1-8382-218FD080A8F0}" srcOrd="6" destOrd="0" parTransId="{F8C81D17-C5BC-4CDE-8D1C-7844C829FF61}" sibTransId="{87132C92-13EC-4764-ABA3-F0131964ED84}"/>
    <dgm:cxn modelId="{3535AC59-1399-48C1-BB5E-67C1E0341121}" type="presOf" srcId="{04FBE334-744C-404D-B4B5-9BC10B29E0D6}" destId="{3B2B28DC-7494-4BFD-9031-E84F67E99533}" srcOrd="0" destOrd="0" presId="urn:microsoft.com/office/officeart/2005/8/layout/vList2"/>
    <dgm:cxn modelId="{E5AEDB85-D206-4171-B77E-1EF7344B3145}" type="presOf" srcId="{61F2C07A-1F94-4442-BD0B-9B2F8485382B}" destId="{3988778B-EC25-4EB6-BC09-B886775C6264}" srcOrd="0" destOrd="0" presId="urn:microsoft.com/office/officeart/2005/8/layout/vList2"/>
    <dgm:cxn modelId="{CDA272B2-BB5C-4540-A3C5-576473B88422}" type="presOf" srcId="{746B3F03-1042-4E9A-964E-A65348CD17C8}" destId="{88F636FF-482F-4EBF-8967-0B1B0DAB1485}" srcOrd="0" destOrd="0" presId="urn:microsoft.com/office/officeart/2005/8/layout/vList2"/>
    <dgm:cxn modelId="{766044B4-DBB9-4351-A031-40E59B67B57C}" type="presOf" srcId="{242DA941-A49E-41B1-8382-218FD080A8F0}" destId="{34D87F12-2DCA-49E6-833C-17AC4FCDE9AB}" srcOrd="0" destOrd="0" presId="urn:microsoft.com/office/officeart/2005/8/layout/vList2"/>
    <dgm:cxn modelId="{FBA037B9-6289-4B9F-9FF2-C22B7A885F3E}" srcId="{5B365CCC-F346-435F-B29B-35A6B605BBFF}" destId="{C606DB82-2591-468F-BE39-815521C8D78E}" srcOrd="0" destOrd="0" parTransId="{D8012605-B4D6-49BB-9DFA-335E204F6837}" sibTransId="{F4915793-8C28-4E8A-A5DB-0853D22D5FF4}"/>
    <dgm:cxn modelId="{1F0BE9BA-2FFD-41ED-8F35-90F32AA4E309}" type="presOf" srcId="{4B7F1B9A-9B3F-412C-862A-970559C079F8}" destId="{83106502-7BB3-44C6-BE91-48494A08304E}" srcOrd="0" destOrd="0" presId="urn:microsoft.com/office/officeart/2005/8/layout/vList2"/>
    <dgm:cxn modelId="{5D32C8C0-EBEF-46D1-BCF7-4E2E105BEB87}" srcId="{5B365CCC-F346-435F-B29B-35A6B605BBFF}" destId="{61F2C07A-1F94-4442-BD0B-9B2F8485382B}" srcOrd="7" destOrd="0" parTransId="{0BD401D0-A3BF-4C16-96C9-130EA25B783E}" sibTransId="{583A3B2B-F7BC-4A65-8CA2-06C4AFBB7F91}"/>
    <dgm:cxn modelId="{3ED409F1-1378-44BC-BD9A-825FDD66C391}" type="presOf" srcId="{948E377E-AF61-4B9C-A1CF-1EB0053FBE85}" destId="{3D6EA4AB-2C0D-4B41-95E9-2A2B23B2AC05}" srcOrd="0" destOrd="0" presId="urn:microsoft.com/office/officeart/2005/8/layout/vList2"/>
    <dgm:cxn modelId="{42165AF1-483A-48E4-A43E-94723797DAFB}" srcId="{5B365CCC-F346-435F-B29B-35A6B605BBFF}" destId="{746B3F03-1042-4E9A-964E-A65348CD17C8}" srcOrd="1" destOrd="0" parTransId="{8FF552E9-C08D-4014-A1BF-6D209DFE02F5}" sibTransId="{8A5B221F-3CE3-446B-B760-D7769A7D4A90}"/>
    <dgm:cxn modelId="{C2B0D5F6-9825-466E-96AA-B58850238FC4}" srcId="{5B365CCC-F346-435F-B29B-35A6B605BBFF}" destId="{4B7F1B9A-9B3F-412C-862A-970559C079F8}" srcOrd="2" destOrd="0" parTransId="{3D98F4B1-01F3-4028-B9BA-0045B86131DA}" sibTransId="{39B20A9D-7E33-46FA-BDBA-ABA2ED976FEF}"/>
    <dgm:cxn modelId="{200E51FA-9CBC-406E-9F7D-58B78C2B20E3}" srcId="{5B365CCC-F346-435F-B29B-35A6B605BBFF}" destId="{3E8D4A2D-6A48-48F4-A38A-C46D7F0D4922}" srcOrd="5" destOrd="0" parTransId="{6126E96E-EF02-4C2B-B783-E023A48E1416}" sibTransId="{EF85AEA1-A210-4A23-9A04-DFA79855EEDA}"/>
    <dgm:cxn modelId="{E47A53D2-7FD6-4657-8523-CFA18DFCA086}" type="presParOf" srcId="{E114733E-00C8-4A67-9F01-2DD72548AF58}" destId="{D91CD31C-2E31-4A16-9B5D-1E3F89E3B3DB}" srcOrd="0" destOrd="0" presId="urn:microsoft.com/office/officeart/2005/8/layout/vList2"/>
    <dgm:cxn modelId="{A3CE3120-6794-4041-AFF0-23CBF06ED38E}" type="presParOf" srcId="{E114733E-00C8-4A67-9F01-2DD72548AF58}" destId="{3344E33F-5AA9-4302-935E-7CBF2E850FD6}" srcOrd="1" destOrd="0" presId="urn:microsoft.com/office/officeart/2005/8/layout/vList2"/>
    <dgm:cxn modelId="{99192470-90D8-43F5-AFB9-684E524CCDF6}" type="presParOf" srcId="{E114733E-00C8-4A67-9F01-2DD72548AF58}" destId="{88F636FF-482F-4EBF-8967-0B1B0DAB1485}" srcOrd="2" destOrd="0" presId="urn:microsoft.com/office/officeart/2005/8/layout/vList2"/>
    <dgm:cxn modelId="{84CB388F-C521-4E0E-A2C2-518E14412B2D}" type="presParOf" srcId="{E114733E-00C8-4A67-9F01-2DD72548AF58}" destId="{378365BF-C385-4B2E-B424-AAEB02977730}" srcOrd="3" destOrd="0" presId="urn:microsoft.com/office/officeart/2005/8/layout/vList2"/>
    <dgm:cxn modelId="{ECDC49DA-FBCD-4C58-A527-47E052A722BE}" type="presParOf" srcId="{E114733E-00C8-4A67-9F01-2DD72548AF58}" destId="{83106502-7BB3-44C6-BE91-48494A08304E}" srcOrd="4" destOrd="0" presId="urn:microsoft.com/office/officeart/2005/8/layout/vList2"/>
    <dgm:cxn modelId="{50B633B4-FCA4-4248-96F1-9B44841C243E}" type="presParOf" srcId="{E114733E-00C8-4A67-9F01-2DD72548AF58}" destId="{6D92EDB0-83D1-449F-9FBD-C340C0ECE844}" srcOrd="5" destOrd="0" presId="urn:microsoft.com/office/officeart/2005/8/layout/vList2"/>
    <dgm:cxn modelId="{AE52A552-5A9C-4008-9A35-834D8CE716CC}" type="presParOf" srcId="{E114733E-00C8-4A67-9F01-2DD72548AF58}" destId="{DBCCADD0-42DC-4E3C-92E1-33544CCA5C21}" srcOrd="6" destOrd="0" presId="urn:microsoft.com/office/officeart/2005/8/layout/vList2"/>
    <dgm:cxn modelId="{6443E3BD-00B8-4941-8471-D4DFC3DE4CCD}" type="presParOf" srcId="{E114733E-00C8-4A67-9F01-2DD72548AF58}" destId="{DF523FEF-A8D1-4118-9D5A-502513542359}" srcOrd="7" destOrd="0" presId="urn:microsoft.com/office/officeart/2005/8/layout/vList2"/>
    <dgm:cxn modelId="{CA5A3BCA-FA68-444D-AEE7-E5B11B5C7B42}" type="presParOf" srcId="{E114733E-00C8-4A67-9F01-2DD72548AF58}" destId="{3B2B28DC-7494-4BFD-9031-E84F67E99533}" srcOrd="8" destOrd="0" presId="urn:microsoft.com/office/officeart/2005/8/layout/vList2"/>
    <dgm:cxn modelId="{157246D9-F699-48FB-BD33-74D9A294E9B3}" type="presParOf" srcId="{E114733E-00C8-4A67-9F01-2DD72548AF58}" destId="{67BEF086-D822-44E8-AD3B-066566D3032E}" srcOrd="9" destOrd="0" presId="urn:microsoft.com/office/officeart/2005/8/layout/vList2"/>
    <dgm:cxn modelId="{394F1A24-8F2A-47D6-9773-0E953D92E39C}" type="presParOf" srcId="{E114733E-00C8-4A67-9F01-2DD72548AF58}" destId="{95C9E242-7E7A-4391-957E-191115A03667}" srcOrd="10" destOrd="0" presId="urn:microsoft.com/office/officeart/2005/8/layout/vList2"/>
    <dgm:cxn modelId="{D8B30EEA-6194-45A2-8DCA-41B0874DA4A9}" type="presParOf" srcId="{E114733E-00C8-4A67-9F01-2DD72548AF58}" destId="{C2402EC8-7554-4C13-AC20-DFA81682B4F5}" srcOrd="11" destOrd="0" presId="urn:microsoft.com/office/officeart/2005/8/layout/vList2"/>
    <dgm:cxn modelId="{7DBF0EF3-950B-4D50-8A71-124C892769D2}" type="presParOf" srcId="{E114733E-00C8-4A67-9F01-2DD72548AF58}" destId="{34D87F12-2DCA-49E6-833C-17AC4FCDE9AB}" srcOrd="12" destOrd="0" presId="urn:microsoft.com/office/officeart/2005/8/layout/vList2"/>
    <dgm:cxn modelId="{F003F819-170B-40D0-980C-F67207B1D28C}" type="presParOf" srcId="{E114733E-00C8-4A67-9F01-2DD72548AF58}" destId="{40220DB3-3925-4399-B50B-27751B4041E2}" srcOrd="13" destOrd="0" presId="urn:microsoft.com/office/officeart/2005/8/layout/vList2"/>
    <dgm:cxn modelId="{9FCABEC8-22D6-4F3F-92C5-8C91B3F02E45}" type="presParOf" srcId="{E114733E-00C8-4A67-9F01-2DD72548AF58}" destId="{3988778B-EC25-4EB6-BC09-B886775C6264}" srcOrd="14" destOrd="0" presId="urn:microsoft.com/office/officeart/2005/8/layout/vList2"/>
    <dgm:cxn modelId="{45E2519F-9E65-4DEE-85B9-F82BDBCC7B83}" type="presParOf" srcId="{E114733E-00C8-4A67-9F01-2DD72548AF58}" destId="{27CBFCB9-BC44-41ED-8E8B-00EFDBBCA1A7}" srcOrd="15" destOrd="0" presId="urn:microsoft.com/office/officeart/2005/8/layout/vList2"/>
    <dgm:cxn modelId="{24A15305-B422-4CDB-A62A-E2EE43318083}" type="presParOf" srcId="{E114733E-00C8-4A67-9F01-2DD72548AF58}" destId="{3D6EA4AB-2C0D-4B41-95E9-2A2B23B2AC05}"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DEE72CD-3C80-4FF0-B0B1-7082E1E5634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751FAA2-F067-4D22-BB02-E718B8A39A03}">
      <dgm:prSet/>
      <dgm:spPr/>
      <dgm:t>
        <a:bodyPr/>
        <a:lstStyle/>
        <a:p>
          <a:r>
            <a:rPr lang="en-IN"/>
            <a:t>Helps in automation</a:t>
          </a:r>
          <a:endParaRPr lang="en-US"/>
        </a:p>
      </dgm:t>
    </dgm:pt>
    <dgm:pt modelId="{F998286B-D5FD-4B58-BA46-8CDA029101FE}" type="parTrans" cxnId="{F2D4DE5A-183C-40B5-B75C-2ED37B9ED3E3}">
      <dgm:prSet/>
      <dgm:spPr/>
      <dgm:t>
        <a:bodyPr/>
        <a:lstStyle/>
        <a:p>
          <a:endParaRPr lang="en-US"/>
        </a:p>
      </dgm:t>
    </dgm:pt>
    <dgm:pt modelId="{0F8288B2-221F-4B79-B187-18BDDA22016A}" type="sibTrans" cxnId="{F2D4DE5A-183C-40B5-B75C-2ED37B9ED3E3}">
      <dgm:prSet/>
      <dgm:spPr/>
      <dgm:t>
        <a:bodyPr/>
        <a:lstStyle/>
        <a:p>
          <a:endParaRPr lang="en-US"/>
        </a:p>
      </dgm:t>
    </dgm:pt>
    <dgm:pt modelId="{E7A04D74-3C4D-4A22-9912-AD091E914288}">
      <dgm:prSet/>
      <dgm:spPr/>
      <dgm:t>
        <a:bodyPr/>
        <a:lstStyle/>
        <a:p>
          <a:r>
            <a:rPr lang="en-IN"/>
            <a:t>Helps in monitoring</a:t>
          </a:r>
          <a:endParaRPr lang="en-US"/>
        </a:p>
      </dgm:t>
    </dgm:pt>
    <dgm:pt modelId="{AE2C522D-222D-432C-AD78-9D68DA96893A}" type="parTrans" cxnId="{EBD780F3-3D37-4642-BDC3-1E688E26CB39}">
      <dgm:prSet/>
      <dgm:spPr/>
      <dgm:t>
        <a:bodyPr/>
        <a:lstStyle/>
        <a:p>
          <a:endParaRPr lang="en-US"/>
        </a:p>
      </dgm:t>
    </dgm:pt>
    <dgm:pt modelId="{F9BB1EF0-5D97-466B-8D86-57833AA47E3F}" type="sibTrans" cxnId="{EBD780F3-3D37-4642-BDC3-1E688E26CB39}">
      <dgm:prSet/>
      <dgm:spPr/>
      <dgm:t>
        <a:bodyPr/>
        <a:lstStyle/>
        <a:p>
          <a:endParaRPr lang="en-US"/>
        </a:p>
      </dgm:t>
    </dgm:pt>
    <dgm:pt modelId="{E96F2EB1-B797-4213-9B69-1F16ADDD2059}">
      <dgm:prSet/>
      <dgm:spPr/>
      <dgm:t>
        <a:bodyPr/>
        <a:lstStyle/>
        <a:p>
          <a:r>
            <a:rPr lang="en-IN"/>
            <a:t>Retrieve resources from subscription across resource groups</a:t>
          </a:r>
          <a:endParaRPr lang="en-US"/>
        </a:p>
      </dgm:t>
    </dgm:pt>
    <dgm:pt modelId="{3F48CBC3-6A26-4A11-B70E-86420B18936F}" type="parTrans" cxnId="{677C8C22-449A-4B11-B4E9-00446A4DD0BB}">
      <dgm:prSet/>
      <dgm:spPr/>
      <dgm:t>
        <a:bodyPr/>
        <a:lstStyle/>
        <a:p>
          <a:endParaRPr lang="en-US"/>
        </a:p>
      </dgm:t>
    </dgm:pt>
    <dgm:pt modelId="{016762B9-1735-4E2C-AC42-F10F4551402B}" type="sibTrans" cxnId="{677C8C22-449A-4B11-B4E9-00446A4DD0BB}">
      <dgm:prSet/>
      <dgm:spPr/>
      <dgm:t>
        <a:bodyPr/>
        <a:lstStyle/>
        <a:p>
          <a:endParaRPr lang="en-US"/>
        </a:p>
      </dgm:t>
    </dgm:pt>
    <dgm:pt modelId="{E77E3AD0-D911-490B-AFA4-1CF949D2F47D}">
      <dgm:prSet/>
      <dgm:spPr/>
      <dgm:t>
        <a:bodyPr/>
        <a:lstStyle/>
        <a:p>
          <a:r>
            <a:rPr lang="en-IN"/>
            <a:t>Helps in group the billing data</a:t>
          </a:r>
          <a:endParaRPr lang="en-US"/>
        </a:p>
      </dgm:t>
    </dgm:pt>
    <dgm:pt modelId="{9C3B0D68-B619-43FB-9BC1-AF587071070F}" type="parTrans" cxnId="{DBDFB46C-6D6D-4796-8805-1E689CDDC6B1}">
      <dgm:prSet/>
      <dgm:spPr/>
      <dgm:t>
        <a:bodyPr/>
        <a:lstStyle/>
        <a:p>
          <a:endParaRPr lang="en-US"/>
        </a:p>
      </dgm:t>
    </dgm:pt>
    <dgm:pt modelId="{58CE4FBF-5126-4C3C-8B2C-70EA863CEE1C}" type="sibTrans" cxnId="{DBDFB46C-6D6D-4796-8805-1E689CDDC6B1}">
      <dgm:prSet/>
      <dgm:spPr/>
      <dgm:t>
        <a:bodyPr/>
        <a:lstStyle/>
        <a:p>
          <a:endParaRPr lang="en-US"/>
        </a:p>
      </dgm:t>
    </dgm:pt>
    <dgm:pt modelId="{A4A45702-548A-4C50-947C-CB7B2C0DEAA2}">
      <dgm:prSet/>
      <dgm:spPr/>
      <dgm:t>
        <a:bodyPr/>
        <a:lstStyle/>
        <a:p>
          <a:r>
            <a:rPr lang="en-IN"/>
            <a:t>Helps in overall organization and management</a:t>
          </a:r>
          <a:endParaRPr lang="en-US"/>
        </a:p>
      </dgm:t>
    </dgm:pt>
    <dgm:pt modelId="{D40466C7-B7C0-4945-9201-F74670E31A6D}" type="parTrans" cxnId="{C7A3AD4D-D10A-4BDB-92D5-8BE209E1D0FD}">
      <dgm:prSet/>
      <dgm:spPr/>
      <dgm:t>
        <a:bodyPr/>
        <a:lstStyle/>
        <a:p>
          <a:endParaRPr lang="en-US"/>
        </a:p>
      </dgm:t>
    </dgm:pt>
    <dgm:pt modelId="{6E07DA5F-022E-43A1-BD04-00C23EB45955}" type="sibTrans" cxnId="{C7A3AD4D-D10A-4BDB-92D5-8BE209E1D0FD}">
      <dgm:prSet/>
      <dgm:spPr/>
      <dgm:t>
        <a:bodyPr/>
        <a:lstStyle/>
        <a:p>
          <a:endParaRPr lang="en-US"/>
        </a:p>
      </dgm:t>
    </dgm:pt>
    <dgm:pt modelId="{D6D28798-EC9F-4110-AEBF-C34986EABC09}" type="pres">
      <dgm:prSet presAssocID="{DDEE72CD-3C80-4FF0-B0B1-7082E1E56343}" presName="root" presStyleCnt="0">
        <dgm:presLayoutVars>
          <dgm:dir/>
          <dgm:resizeHandles val="exact"/>
        </dgm:presLayoutVars>
      </dgm:prSet>
      <dgm:spPr/>
    </dgm:pt>
    <dgm:pt modelId="{4A684BD1-DFA3-4DE0-A3D6-9DD7E99BA7C4}" type="pres">
      <dgm:prSet presAssocID="{8751FAA2-F067-4D22-BB02-E718B8A39A03}" presName="compNode" presStyleCnt="0"/>
      <dgm:spPr/>
    </dgm:pt>
    <dgm:pt modelId="{CAFD6E79-CF40-4006-902D-AC3D95D2F034}" type="pres">
      <dgm:prSet presAssocID="{8751FAA2-F067-4D22-BB02-E718B8A39A03}" presName="bgRect" presStyleLbl="bgShp" presStyleIdx="0" presStyleCnt="5"/>
      <dgm:spPr/>
    </dgm:pt>
    <dgm:pt modelId="{33015894-719A-426C-B8AD-0B7F89308F1D}" type="pres">
      <dgm:prSet presAssocID="{8751FAA2-F067-4D22-BB02-E718B8A39A0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01BE3341-F607-4D3D-971B-5A6718338C87}" type="pres">
      <dgm:prSet presAssocID="{8751FAA2-F067-4D22-BB02-E718B8A39A03}" presName="spaceRect" presStyleCnt="0"/>
      <dgm:spPr/>
    </dgm:pt>
    <dgm:pt modelId="{E6501C7B-5CED-4F4F-87C5-B3B4DF975D28}" type="pres">
      <dgm:prSet presAssocID="{8751FAA2-F067-4D22-BB02-E718B8A39A03}" presName="parTx" presStyleLbl="revTx" presStyleIdx="0" presStyleCnt="5">
        <dgm:presLayoutVars>
          <dgm:chMax val="0"/>
          <dgm:chPref val="0"/>
        </dgm:presLayoutVars>
      </dgm:prSet>
      <dgm:spPr/>
    </dgm:pt>
    <dgm:pt modelId="{3479436D-89D4-4F76-9F7E-BA3A81CF3117}" type="pres">
      <dgm:prSet presAssocID="{0F8288B2-221F-4B79-B187-18BDDA22016A}" presName="sibTrans" presStyleCnt="0"/>
      <dgm:spPr/>
    </dgm:pt>
    <dgm:pt modelId="{131561CC-96DE-4479-9205-6A0B5BF17208}" type="pres">
      <dgm:prSet presAssocID="{E7A04D74-3C4D-4A22-9912-AD091E914288}" presName="compNode" presStyleCnt="0"/>
      <dgm:spPr/>
    </dgm:pt>
    <dgm:pt modelId="{8B27F934-53CA-4C31-BB4C-E917DE212923}" type="pres">
      <dgm:prSet presAssocID="{E7A04D74-3C4D-4A22-9912-AD091E914288}" presName="bgRect" presStyleLbl="bgShp" presStyleIdx="1" presStyleCnt="5"/>
      <dgm:spPr/>
    </dgm:pt>
    <dgm:pt modelId="{C6698AC2-9A66-4558-B164-F524012086B2}" type="pres">
      <dgm:prSet presAssocID="{E7A04D74-3C4D-4A22-9912-AD091E91428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curity Camera"/>
        </a:ext>
      </dgm:extLst>
    </dgm:pt>
    <dgm:pt modelId="{432C3EAE-E192-4427-9A28-F30B0ECC4F5B}" type="pres">
      <dgm:prSet presAssocID="{E7A04D74-3C4D-4A22-9912-AD091E914288}" presName="spaceRect" presStyleCnt="0"/>
      <dgm:spPr/>
    </dgm:pt>
    <dgm:pt modelId="{7DA89625-5CB7-45F2-97D3-02E3B7BA1D4D}" type="pres">
      <dgm:prSet presAssocID="{E7A04D74-3C4D-4A22-9912-AD091E914288}" presName="parTx" presStyleLbl="revTx" presStyleIdx="1" presStyleCnt="5">
        <dgm:presLayoutVars>
          <dgm:chMax val="0"/>
          <dgm:chPref val="0"/>
        </dgm:presLayoutVars>
      </dgm:prSet>
      <dgm:spPr/>
    </dgm:pt>
    <dgm:pt modelId="{3FEB36BA-F1EB-47F1-8764-FEFF120F9129}" type="pres">
      <dgm:prSet presAssocID="{F9BB1EF0-5D97-466B-8D86-57833AA47E3F}" presName="sibTrans" presStyleCnt="0"/>
      <dgm:spPr/>
    </dgm:pt>
    <dgm:pt modelId="{CCDC1FA4-A448-4023-9847-8FBAC87D79E4}" type="pres">
      <dgm:prSet presAssocID="{E96F2EB1-B797-4213-9B69-1F16ADDD2059}" presName="compNode" presStyleCnt="0"/>
      <dgm:spPr/>
    </dgm:pt>
    <dgm:pt modelId="{BF0A8643-989D-4315-B44E-A5E48A1A1808}" type="pres">
      <dgm:prSet presAssocID="{E96F2EB1-B797-4213-9B69-1F16ADDD2059}" presName="bgRect" presStyleLbl="bgShp" presStyleIdx="2" presStyleCnt="5"/>
      <dgm:spPr/>
    </dgm:pt>
    <dgm:pt modelId="{C8E5EE94-B636-43A1-98B4-8C2679293D30}" type="pres">
      <dgm:prSet presAssocID="{E96F2EB1-B797-4213-9B69-1F16ADDD205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FBE3D258-88AD-434A-859B-C3F018B85AAC}" type="pres">
      <dgm:prSet presAssocID="{E96F2EB1-B797-4213-9B69-1F16ADDD2059}" presName="spaceRect" presStyleCnt="0"/>
      <dgm:spPr/>
    </dgm:pt>
    <dgm:pt modelId="{A37DA2E1-5038-4A4D-8028-89869D56A07D}" type="pres">
      <dgm:prSet presAssocID="{E96F2EB1-B797-4213-9B69-1F16ADDD2059}" presName="parTx" presStyleLbl="revTx" presStyleIdx="2" presStyleCnt="5">
        <dgm:presLayoutVars>
          <dgm:chMax val="0"/>
          <dgm:chPref val="0"/>
        </dgm:presLayoutVars>
      </dgm:prSet>
      <dgm:spPr/>
    </dgm:pt>
    <dgm:pt modelId="{71054466-EF83-480C-BB52-3E848499E93F}" type="pres">
      <dgm:prSet presAssocID="{016762B9-1735-4E2C-AC42-F10F4551402B}" presName="sibTrans" presStyleCnt="0"/>
      <dgm:spPr/>
    </dgm:pt>
    <dgm:pt modelId="{DEFA2A8A-8E72-42CD-8097-BB1D701B300D}" type="pres">
      <dgm:prSet presAssocID="{E77E3AD0-D911-490B-AFA4-1CF949D2F47D}" presName="compNode" presStyleCnt="0"/>
      <dgm:spPr/>
    </dgm:pt>
    <dgm:pt modelId="{2B6B5974-F36F-4842-9EC6-A759F3D10C5D}" type="pres">
      <dgm:prSet presAssocID="{E77E3AD0-D911-490B-AFA4-1CF949D2F47D}" presName="bgRect" presStyleLbl="bgShp" presStyleIdx="3" presStyleCnt="5"/>
      <dgm:spPr/>
    </dgm:pt>
    <dgm:pt modelId="{1084A010-C964-4F87-88AE-165CD34F6761}" type="pres">
      <dgm:prSet presAssocID="{E77E3AD0-D911-490B-AFA4-1CF949D2F47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B997D5DD-EF49-4E6A-870C-4EC5FFB9AA73}" type="pres">
      <dgm:prSet presAssocID="{E77E3AD0-D911-490B-AFA4-1CF949D2F47D}" presName="spaceRect" presStyleCnt="0"/>
      <dgm:spPr/>
    </dgm:pt>
    <dgm:pt modelId="{7CA8D683-B6F0-4275-96E0-F3BB136EFBA1}" type="pres">
      <dgm:prSet presAssocID="{E77E3AD0-D911-490B-AFA4-1CF949D2F47D}" presName="parTx" presStyleLbl="revTx" presStyleIdx="3" presStyleCnt="5">
        <dgm:presLayoutVars>
          <dgm:chMax val="0"/>
          <dgm:chPref val="0"/>
        </dgm:presLayoutVars>
      </dgm:prSet>
      <dgm:spPr/>
    </dgm:pt>
    <dgm:pt modelId="{7AFAC96A-F797-4BF4-B172-C0DFBCFAA51B}" type="pres">
      <dgm:prSet presAssocID="{58CE4FBF-5126-4C3C-8B2C-70EA863CEE1C}" presName="sibTrans" presStyleCnt="0"/>
      <dgm:spPr/>
    </dgm:pt>
    <dgm:pt modelId="{C79FB16F-AE47-4AFA-B32F-C08B0288C085}" type="pres">
      <dgm:prSet presAssocID="{A4A45702-548A-4C50-947C-CB7B2C0DEAA2}" presName="compNode" presStyleCnt="0"/>
      <dgm:spPr/>
    </dgm:pt>
    <dgm:pt modelId="{D71B6D3A-5E9F-499B-B373-6B0D3EED24F1}" type="pres">
      <dgm:prSet presAssocID="{A4A45702-548A-4C50-947C-CB7B2C0DEAA2}" presName="bgRect" presStyleLbl="bgShp" presStyleIdx="4" presStyleCnt="5"/>
      <dgm:spPr/>
    </dgm:pt>
    <dgm:pt modelId="{BF8B7C47-EB4D-4567-9B74-616853305520}" type="pres">
      <dgm:prSet presAssocID="{A4A45702-548A-4C50-947C-CB7B2C0DEAA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eeting"/>
        </a:ext>
      </dgm:extLst>
    </dgm:pt>
    <dgm:pt modelId="{2749A9C5-C1E4-4C45-92FA-D871912B5C8A}" type="pres">
      <dgm:prSet presAssocID="{A4A45702-548A-4C50-947C-CB7B2C0DEAA2}" presName="spaceRect" presStyleCnt="0"/>
      <dgm:spPr/>
    </dgm:pt>
    <dgm:pt modelId="{05DB9B89-369A-4D00-9B36-472AFAC8B5F5}" type="pres">
      <dgm:prSet presAssocID="{A4A45702-548A-4C50-947C-CB7B2C0DEAA2}" presName="parTx" presStyleLbl="revTx" presStyleIdx="4" presStyleCnt="5">
        <dgm:presLayoutVars>
          <dgm:chMax val="0"/>
          <dgm:chPref val="0"/>
        </dgm:presLayoutVars>
      </dgm:prSet>
      <dgm:spPr/>
    </dgm:pt>
  </dgm:ptLst>
  <dgm:cxnLst>
    <dgm:cxn modelId="{677C8C22-449A-4B11-B4E9-00446A4DD0BB}" srcId="{DDEE72CD-3C80-4FF0-B0B1-7082E1E56343}" destId="{E96F2EB1-B797-4213-9B69-1F16ADDD2059}" srcOrd="2" destOrd="0" parTransId="{3F48CBC3-6A26-4A11-B70E-86420B18936F}" sibTransId="{016762B9-1735-4E2C-AC42-F10F4551402B}"/>
    <dgm:cxn modelId="{80B52527-ECFB-494F-A263-90740C26106A}" type="presOf" srcId="{8751FAA2-F067-4D22-BB02-E718B8A39A03}" destId="{E6501C7B-5CED-4F4F-87C5-B3B4DF975D28}" srcOrd="0" destOrd="0" presId="urn:microsoft.com/office/officeart/2018/2/layout/IconVerticalSolidList"/>
    <dgm:cxn modelId="{D50EA62D-A6CA-41D7-BA81-852695AC7D7D}" type="presOf" srcId="{E77E3AD0-D911-490B-AFA4-1CF949D2F47D}" destId="{7CA8D683-B6F0-4275-96E0-F3BB136EFBA1}" srcOrd="0" destOrd="0" presId="urn:microsoft.com/office/officeart/2018/2/layout/IconVerticalSolidList"/>
    <dgm:cxn modelId="{B6AFD44A-DAB0-4A6E-AE87-E5043DBEE5B8}" type="presOf" srcId="{A4A45702-548A-4C50-947C-CB7B2C0DEAA2}" destId="{05DB9B89-369A-4D00-9B36-472AFAC8B5F5}" srcOrd="0" destOrd="0" presId="urn:microsoft.com/office/officeart/2018/2/layout/IconVerticalSolidList"/>
    <dgm:cxn modelId="{DBDFB46C-6D6D-4796-8805-1E689CDDC6B1}" srcId="{DDEE72CD-3C80-4FF0-B0B1-7082E1E56343}" destId="{E77E3AD0-D911-490B-AFA4-1CF949D2F47D}" srcOrd="3" destOrd="0" parTransId="{9C3B0D68-B619-43FB-9BC1-AF587071070F}" sibTransId="{58CE4FBF-5126-4C3C-8B2C-70EA863CEE1C}"/>
    <dgm:cxn modelId="{C7A3AD4D-D10A-4BDB-92D5-8BE209E1D0FD}" srcId="{DDEE72CD-3C80-4FF0-B0B1-7082E1E56343}" destId="{A4A45702-548A-4C50-947C-CB7B2C0DEAA2}" srcOrd="4" destOrd="0" parTransId="{D40466C7-B7C0-4945-9201-F74670E31A6D}" sibTransId="{6E07DA5F-022E-43A1-BD04-00C23EB45955}"/>
    <dgm:cxn modelId="{F2D4DE5A-183C-40B5-B75C-2ED37B9ED3E3}" srcId="{DDEE72CD-3C80-4FF0-B0B1-7082E1E56343}" destId="{8751FAA2-F067-4D22-BB02-E718B8A39A03}" srcOrd="0" destOrd="0" parTransId="{F998286B-D5FD-4B58-BA46-8CDA029101FE}" sibTransId="{0F8288B2-221F-4B79-B187-18BDDA22016A}"/>
    <dgm:cxn modelId="{056D44A6-20C2-4E01-9AE8-430CCE96B7F6}" type="presOf" srcId="{E7A04D74-3C4D-4A22-9912-AD091E914288}" destId="{7DA89625-5CB7-45F2-97D3-02E3B7BA1D4D}" srcOrd="0" destOrd="0" presId="urn:microsoft.com/office/officeart/2018/2/layout/IconVerticalSolidList"/>
    <dgm:cxn modelId="{F05348C5-CD28-45C8-A547-A90617E9A48E}" type="presOf" srcId="{DDEE72CD-3C80-4FF0-B0B1-7082E1E56343}" destId="{D6D28798-EC9F-4110-AEBF-C34986EABC09}" srcOrd="0" destOrd="0" presId="urn:microsoft.com/office/officeart/2018/2/layout/IconVerticalSolidList"/>
    <dgm:cxn modelId="{EBD780F3-3D37-4642-BDC3-1E688E26CB39}" srcId="{DDEE72CD-3C80-4FF0-B0B1-7082E1E56343}" destId="{E7A04D74-3C4D-4A22-9912-AD091E914288}" srcOrd="1" destOrd="0" parTransId="{AE2C522D-222D-432C-AD78-9D68DA96893A}" sibTransId="{F9BB1EF0-5D97-466B-8D86-57833AA47E3F}"/>
    <dgm:cxn modelId="{0908E2FA-C848-4EFE-A2D7-B440819D8C03}" type="presOf" srcId="{E96F2EB1-B797-4213-9B69-1F16ADDD2059}" destId="{A37DA2E1-5038-4A4D-8028-89869D56A07D}" srcOrd="0" destOrd="0" presId="urn:microsoft.com/office/officeart/2018/2/layout/IconVerticalSolidList"/>
    <dgm:cxn modelId="{C3367017-5FF9-42C6-84AB-07FA6C5825C2}" type="presParOf" srcId="{D6D28798-EC9F-4110-AEBF-C34986EABC09}" destId="{4A684BD1-DFA3-4DE0-A3D6-9DD7E99BA7C4}" srcOrd="0" destOrd="0" presId="urn:microsoft.com/office/officeart/2018/2/layout/IconVerticalSolidList"/>
    <dgm:cxn modelId="{81E39C0D-41EA-4D14-A4E7-9B8A0AFD4C7B}" type="presParOf" srcId="{4A684BD1-DFA3-4DE0-A3D6-9DD7E99BA7C4}" destId="{CAFD6E79-CF40-4006-902D-AC3D95D2F034}" srcOrd="0" destOrd="0" presId="urn:microsoft.com/office/officeart/2018/2/layout/IconVerticalSolidList"/>
    <dgm:cxn modelId="{F3ECF8CD-780C-4E4E-8006-E4C50037A57C}" type="presParOf" srcId="{4A684BD1-DFA3-4DE0-A3D6-9DD7E99BA7C4}" destId="{33015894-719A-426C-B8AD-0B7F89308F1D}" srcOrd="1" destOrd="0" presId="urn:microsoft.com/office/officeart/2018/2/layout/IconVerticalSolidList"/>
    <dgm:cxn modelId="{3EB2D80A-F332-4D0D-8E57-4CBAD72992AC}" type="presParOf" srcId="{4A684BD1-DFA3-4DE0-A3D6-9DD7E99BA7C4}" destId="{01BE3341-F607-4D3D-971B-5A6718338C87}" srcOrd="2" destOrd="0" presId="urn:microsoft.com/office/officeart/2018/2/layout/IconVerticalSolidList"/>
    <dgm:cxn modelId="{E4614B0F-8F2C-45AB-8F4D-EC462DCABB4A}" type="presParOf" srcId="{4A684BD1-DFA3-4DE0-A3D6-9DD7E99BA7C4}" destId="{E6501C7B-5CED-4F4F-87C5-B3B4DF975D28}" srcOrd="3" destOrd="0" presId="urn:microsoft.com/office/officeart/2018/2/layout/IconVerticalSolidList"/>
    <dgm:cxn modelId="{C1823492-B54E-40EE-9A60-841A0F6B508F}" type="presParOf" srcId="{D6D28798-EC9F-4110-AEBF-C34986EABC09}" destId="{3479436D-89D4-4F76-9F7E-BA3A81CF3117}" srcOrd="1" destOrd="0" presId="urn:microsoft.com/office/officeart/2018/2/layout/IconVerticalSolidList"/>
    <dgm:cxn modelId="{F807D8A9-8A30-4B75-8546-6C037CE32B23}" type="presParOf" srcId="{D6D28798-EC9F-4110-AEBF-C34986EABC09}" destId="{131561CC-96DE-4479-9205-6A0B5BF17208}" srcOrd="2" destOrd="0" presId="urn:microsoft.com/office/officeart/2018/2/layout/IconVerticalSolidList"/>
    <dgm:cxn modelId="{86981785-AD02-4051-96F6-A08CC40AFDA7}" type="presParOf" srcId="{131561CC-96DE-4479-9205-6A0B5BF17208}" destId="{8B27F934-53CA-4C31-BB4C-E917DE212923}" srcOrd="0" destOrd="0" presId="urn:microsoft.com/office/officeart/2018/2/layout/IconVerticalSolidList"/>
    <dgm:cxn modelId="{55188E19-F7E2-407E-B388-A080C7F0E265}" type="presParOf" srcId="{131561CC-96DE-4479-9205-6A0B5BF17208}" destId="{C6698AC2-9A66-4558-B164-F524012086B2}" srcOrd="1" destOrd="0" presId="urn:microsoft.com/office/officeart/2018/2/layout/IconVerticalSolidList"/>
    <dgm:cxn modelId="{B112193D-C1BD-43D8-8CB6-71DBAF26C24C}" type="presParOf" srcId="{131561CC-96DE-4479-9205-6A0B5BF17208}" destId="{432C3EAE-E192-4427-9A28-F30B0ECC4F5B}" srcOrd="2" destOrd="0" presId="urn:microsoft.com/office/officeart/2018/2/layout/IconVerticalSolidList"/>
    <dgm:cxn modelId="{09383E13-9546-449B-BF3F-4BAE6256FC8A}" type="presParOf" srcId="{131561CC-96DE-4479-9205-6A0B5BF17208}" destId="{7DA89625-5CB7-45F2-97D3-02E3B7BA1D4D}" srcOrd="3" destOrd="0" presId="urn:microsoft.com/office/officeart/2018/2/layout/IconVerticalSolidList"/>
    <dgm:cxn modelId="{AE46B582-1653-4F88-8BD6-8B9E4B07AEF8}" type="presParOf" srcId="{D6D28798-EC9F-4110-AEBF-C34986EABC09}" destId="{3FEB36BA-F1EB-47F1-8764-FEFF120F9129}" srcOrd="3" destOrd="0" presId="urn:microsoft.com/office/officeart/2018/2/layout/IconVerticalSolidList"/>
    <dgm:cxn modelId="{2034B0F9-3231-4F8D-9826-FB1FAC4279C4}" type="presParOf" srcId="{D6D28798-EC9F-4110-AEBF-C34986EABC09}" destId="{CCDC1FA4-A448-4023-9847-8FBAC87D79E4}" srcOrd="4" destOrd="0" presId="urn:microsoft.com/office/officeart/2018/2/layout/IconVerticalSolidList"/>
    <dgm:cxn modelId="{80A9FCB3-27C6-4F6C-B2A0-F3FB76A121B0}" type="presParOf" srcId="{CCDC1FA4-A448-4023-9847-8FBAC87D79E4}" destId="{BF0A8643-989D-4315-B44E-A5E48A1A1808}" srcOrd="0" destOrd="0" presId="urn:microsoft.com/office/officeart/2018/2/layout/IconVerticalSolidList"/>
    <dgm:cxn modelId="{6D21D1AF-8A51-4476-8B51-77556355C47D}" type="presParOf" srcId="{CCDC1FA4-A448-4023-9847-8FBAC87D79E4}" destId="{C8E5EE94-B636-43A1-98B4-8C2679293D30}" srcOrd="1" destOrd="0" presId="urn:microsoft.com/office/officeart/2018/2/layout/IconVerticalSolidList"/>
    <dgm:cxn modelId="{612CEAE4-EDB5-4CD7-B1C7-8974CCA7EB57}" type="presParOf" srcId="{CCDC1FA4-A448-4023-9847-8FBAC87D79E4}" destId="{FBE3D258-88AD-434A-859B-C3F018B85AAC}" srcOrd="2" destOrd="0" presId="urn:microsoft.com/office/officeart/2018/2/layout/IconVerticalSolidList"/>
    <dgm:cxn modelId="{6852CC30-930E-4CDB-BD69-768C4B2B1C4D}" type="presParOf" srcId="{CCDC1FA4-A448-4023-9847-8FBAC87D79E4}" destId="{A37DA2E1-5038-4A4D-8028-89869D56A07D}" srcOrd="3" destOrd="0" presId="urn:microsoft.com/office/officeart/2018/2/layout/IconVerticalSolidList"/>
    <dgm:cxn modelId="{D76CC423-2079-4755-B580-D03DD81E23A3}" type="presParOf" srcId="{D6D28798-EC9F-4110-AEBF-C34986EABC09}" destId="{71054466-EF83-480C-BB52-3E848499E93F}" srcOrd="5" destOrd="0" presId="urn:microsoft.com/office/officeart/2018/2/layout/IconVerticalSolidList"/>
    <dgm:cxn modelId="{DF9E0E3B-BA40-4385-AE1E-20F0BF681FFA}" type="presParOf" srcId="{D6D28798-EC9F-4110-AEBF-C34986EABC09}" destId="{DEFA2A8A-8E72-42CD-8097-BB1D701B300D}" srcOrd="6" destOrd="0" presId="urn:microsoft.com/office/officeart/2018/2/layout/IconVerticalSolidList"/>
    <dgm:cxn modelId="{7EE20DEB-2129-42A2-8AB0-C9CF22145378}" type="presParOf" srcId="{DEFA2A8A-8E72-42CD-8097-BB1D701B300D}" destId="{2B6B5974-F36F-4842-9EC6-A759F3D10C5D}" srcOrd="0" destOrd="0" presId="urn:microsoft.com/office/officeart/2018/2/layout/IconVerticalSolidList"/>
    <dgm:cxn modelId="{3C339355-2D15-4123-AD5D-82D0ECDAD6F7}" type="presParOf" srcId="{DEFA2A8A-8E72-42CD-8097-BB1D701B300D}" destId="{1084A010-C964-4F87-88AE-165CD34F6761}" srcOrd="1" destOrd="0" presId="urn:microsoft.com/office/officeart/2018/2/layout/IconVerticalSolidList"/>
    <dgm:cxn modelId="{914FD292-49A0-4A79-8FEF-68E861428B9E}" type="presParOf" srcId="{DEFA2A8A-8E72-42CD-8097-BB1D701B300D}" destId="{B997D5DD-EF49-4E6A-870C-4EC5FFB9AA73}" srcOrd="2" destOrd="0" presId="urn:microsoft.com/office/officeart/2018/2/layout/IconVerticalSolidList"/>
    <dgm:cxn modelId="{A1B48278-CD6C-4591-B9B3-3E5B780118E9}" type="presParOf" srcId="{DEFA2A8A-8E72-42CD-8097-BB1D701B300D}" destId="{7CA8D683-B6F0-4275-96E0-F3BB136EFBA1}" srcOrd="3" destOrd="0" presId="urn:microsoft.com/office/officeart/2018/2/layout/IconVerticalSolidList"/>
    <dgm:cxn modelId="{43DC3A99-52ED-446B-ACE3-D62FA17CD056}" type="presParOf" srcId="{D6D28798-EC9F-4110-AEBF-C34986EABC09}" destId="{7AFAC96A-F797-4BF4-B172-C0DFBCFAA51B}" srcOrd="7" destOrd="0" presId="urn:microsoft.com/office/officeart/2018/2/layout/IconVerticalSolidList"/>
    <dgm:cxn modelId="{CA0B3ABD-4A78-44B9-8E03-8AECF9E4CADB}" type="presParOf" srcId="{D6D28798-EC9F-4110-AEBF-C34986EABC09}" destId="{C79FB16F-AE47-4AFA-B32F-C08B0288C085}" srcOrd="8" destOrd="0" presId="urn:microsoft.com/office/officeart/2018/2/layout/IconVerticalSolidList"/>
    <dgm:cxn modelId="{0796E2F6-5B43-4109-89F3-EA99B725DFEF}" type="presParOf" srcId="{C79FB16F-AE47-4AFA-B32F-C08B0288C085}" destId="{D71B6D3A-5E9F-499B-B373-6B0D3EED24F1}" srcOrd="0" destOrd="0" presId="urn:microsoft.com/office/officeart/2018/2/layout/IconVerticalSolidList"/>
    <dgm:cxn modelId="{696B2583-7998-49CC-B869-48CFFBA41D2F}" type="presParOf" srcId="{C79FB16F-AE47-4AFA-B32F-C08B0288C085}" destId="{BF8B7C47-EB4D-4567-9B74-616853305520}" srcOrd="1" destOrd="0" presId="urn:microsoft.com/office/officeart/2018/2/layout/IconVerticalSolidList"/>
    <dgm:cxn modelId="{F0C1E6F7-BA9C-4ECE-869D-0261D4504223}" type="presParOf" srcId="{C79FB16F-AE47-4AFA-B32F-C08B0288C085}" destId="{2749A9C5-C1E4-4C45-92FA-D871912B5C8A}" srcOrd="2" destOrd="0" presId="urn:microsoft.com/office/officeart/2018/2/layout/IconVerticalSolidList"/>
    <dgm:cxn modelId="{F9201AA9-D706-468F-B77E-053A90DD2737}" type="presParOf" srcId="{C79FB16F-AE47-4AFA-B32F-C08B0288C085}" destId="{05DB9B89-369A-4D00-9B36-472AFAC8B5F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DEF9AF-B3F4-478D-991D-B36153AE40EF}">
      <dsp:nvSpPr>
        <dsp:cNvPr id="0" name=""/>
        <dsp:cNvSpPr/>
      </dsp:nvSpPr>
      <dsp:spPr>
        <a:xfrm>
          <a:off x="0" y="392157"/>
          <a:ext cx="6513603" cy="11907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5528" tIns="437388" rIns="505528" bIns="149352" numCol="1" spcCol="1270" anchor="t" anchorCtr="0">
          <a:noAutofit/>
        </a:bodyPr>
        <a:lstStyle/>
        <a:p>
          <a:pPr marL="228600" lvl="1" indent="-228600" algn="l" defTabSz="933450">
            <a:lnSpc>
              <a:spcPct val="90000"/>
            </a:lnSpc>
            <a:spcBef>
              <a:spcPct val="0"/>
            </a:spcBef>
            <a:spcAft>
              <a:spcPct val="15000"/>
            </a:spcAft>
            <a:buChar char="•"/>
          </a:pPr>
          <a:r>
            <a:rPr lang="en-IN" sz="2100" kern="1200" dirty="0"/>
            <a:t>Change in demand can increase or decrease the number of resources </a:t>
          </a:r>
          <a:endParaRPr lang="en-US" sz="2100" kern="1200" dirty="0"/>
        </a:p>
      </dsp:txBody>
      <dsp:txXfrm>
        <a:off x="0" y="392157"/>
        <a:ext cx="6513603" cy="1190700"/>
      </dsp:txXfrm>
    </dsp:sp>
    <dsp:sp modelId="{24F8F496-88FF-4EE7-8434-157707F5BF04}">
      <dsp:nvSpPr>
        <dsp:cNvPr id="0" name=""/>
        <dsp:cNvSpPr/>
      </dsp:nvSpPr>
      <dsp:spPr>
        <a:xfrm>
          <a:off x="325680" y="82197"/>
          <a:ext cx="4559522" cy="6199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933450">
            <a:lnSpc>
              <a:spcPct val="90000"/>
            </a:lnSpc>
            <a:spcBef>
              <a:spcPct val="0"/>
            </a:spcBef>
            <a:spcAft>
              <a:spcPct val="35000"/>
            </a:spcAft>
            <a:buNone/>
          </a:pPr>
          <a:r>
            <a:rPr lang="en-IN" sz="2100" kern="1200" dirty="0"/>
            <a:t>Elasticity</a:t>
          </a:r>
          <a:endParaRPr lang="en-US" sz="2100" kern="1200" dirty="0"/>
        </a:p>
      </dsp:txBody>
      <dsp:txXfrm>
        <a:off x="355942" y="112459"/>
        <a:ext cx="4498998" cy="559396"/>
      </dsp:txXfrm>
    </dsp:sp>
    <dsp:sp modelId="{9FEE2CA3-B831-4F20-9850-B141569A4811}">
      <dsp:nvSpPr>
        <dsp:cNvPr id="0" name=""/>
        <dsp:cNvSpPr/>
      </dsp:nvSpPr>
      <dsp:spPr>
        <a:xfrm>
          <a:off x="0" y="2006218"/>
          <a:ext cx="6513603" cy="218295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5528" tIns="437388" rIns="505528" bIns="149352" numCol="1" spcCol="1270" anchor="t" anchorCtr="0">
          <a:noAutofit/>
        </a:bodyPr>
        <a:lstStyle/>
        <a:p>
          <a:pPr marL="228600" lvl="1" indent="-228600" algn="l" defTabSz="933450">
            <a:lnSpc>
              <a:spcPct val="90000"/>
            </a:lnSpc>
            <a:spcBef>
              <a:spcPct val="0"/>
            </a:spcBef>
            <a:spcAft>
              <a:spcPct val="15000"/>
            </a:spcAft>
            <a:buChar char="•"/>
          </a:pPr>
          <a:r>
            <a:rPr lang="en-IN" sz="2100" kern="1200" dirty="0"/>
            <a:t>Confidence that services are always there</a:t>
          </a:r>
          <a:endParaRPr lang="en-US" sz="2100" kern="1200" dirty="0"/>
        </a:p>
        <a:p>
          <a:pPr marL="228600" lvl="1" indent="-228600" algn="l" defTabSz="933450">
            <a:lnSpc>
              <a:spcPct val="90000"/>
            </a:lnSpc>
            <a:spcBef>
              <a:spcPct val="0"/>
            </a:spcBef>
            <a:spcAft>
              <a:spcPct val="15000"/>
            </a:spcAft>
            <a:buChar char="•"/>
          </a:pPr>
          <a:r>
            <a:rPr lang="en-IN" sz="2100" kern="1200" dirty="0"/>
            <a:t>Automatic services like backup, replication, disaster recovery</a:t>
          </a:r>
          <a:endParaRPr lang="en-US" sz="2100" kern="1200" dirty="0"/>
        </a:p>
        <a:p>
          <a:pPr marL="228600" lvl="1" indent="-228600" algn="l" defTabSz="933450">
            <a:lnSpc>
              <a:spcPct val="90000"/>
            </a:lnSpc>
            <a:spcBef>
              <a:spcPct val="0"/>
            </a:spcBef>
            <a:spcAft>
              <a:spcPct val="15000"/>
            </a:spcAft>
            <a:buChar char="•"/>
          </a:pPr>
          <a:r>
            <a:rPr lang="en-IN" sz="2100" kern="1200" dirty="0"/>
            <a:t>Redundant components in services helps in fault tolerance</a:t>
          </a:r>
          <a:endParaRPr lang="en-US" sz="2100" kern="1200" dirty="0"/>
        </a:p>
      </dsp:txBody>
      <dsp:txXfrm>
        <a:off x="0" y="2006218"/>
        <a:ext cx="6513603" cy="2182950"/>
      </dsp:txXfrm>
    </dsp:sp>
    <dsp:sp modelId="{7718EEE9-A5B4-4C39-8560-BD3BD439829C}">
      <dsp:nvSpPr>
        <dsp:cNvPr id="0" name=""/>
        <dsp:cNvSpPr/>
      </dsp:nvSpPr>
      <dsp:spPr>
        <a:xfrm>
          <a:off x="325680" y="1696257"/>
          <a:ext cx="4559522" cy="61992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933450">
            <a:lnSpc>
              <a:spcPct val="90000"/>
            </a:lnSpc>
            <a:spcBef>
              <a:spcPct val="0"/>
            </a:spcBef>
            <a:spcAft>
              <a:spcPct val="35000"/>
            </a:spcAft>
            <a:buNone/>
          </a:pPr>
          <a:r>
            <a:rPr lang="en-IN" sz="2100" kern="1200" dirty="0"/>
            <a:t>Reliability</a:t>
          </a:r>
          <a:endParaRPr lang="en-US" sz="2100" kern="1200" dirty="0"/>
        </a:p>
      </dsp:txBody>
      <dsp:txXfrm>
        <a:off x="355942" y="1726519"/>
        <a:ext cx="4498998" cy="559396"/>
      </dsp:txXfrm>
    </dsp:sp>
    <dsp:sp modelId="{57B888B0-7455-4FEC-B2D1-94A3666FF984}">
      <dsp:nvSpPr>
        <dsp:cNvPr id="0" name=""/>
        <dsp:cNvSpPr/>
      </dsp:nvSpPr>
      <dsp:spPr>
        <a:xfrm>
          <a:off x="0" y="4612528"/>
          <a:ext cx="6513603" cy="11907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5528" tIns="437388" rIns="505528" bIns="149352" numCol="1" spcCol="1270" anchor="t" anchorCtr="0">
          <a:noAutofit/>
        </a:bodyPr>
        <a:lstStyle/>
        <a:p>
          <a:pPr marL="228600" lvl="1" indent="-228600" algn="l" defTabSz="933450">
            <a:lnSpc>
              <a:spcPct val="90000"/>
            </a:lnSpc>
            <a:spcBef>
              <a:spcPct val="0"/>
            </a:spcBef>
            <a:spcAft>
              <a:spcPct val="15000"/>
            </a:spcAft>
            <a:buChar char="•"/>
          </a:pPr>
          <a:r>
            <a:rPr lang="en-IN" sz="2100" kern="1200" dirty="0"/>
            <a:t>In all geographies, multiple regions with many </a:t>
          </a:r>
          <a:r>
            <a:rPr lang="en-IN" sz="2100" kern="1200" dirty="0" err="1"/>
            <a:t>datacenters</a:t>
          </a:r>
          <a:endParaRPr lang="en-US" sz="2100" kern="1200" dirty="0"/>
        </a:p>
      </dsp:txBody>
      <dsp:txXfrm>
        <a:off x="0" y="4612528"/>
        <a:ext cx="6513603" cy="1190700"/>
      </dsp:txXfrm>
    </dsp:sp>
    <dsp:sp modelId="{5F23B04F-CCAF-4240-A7A7-502A34BD8583}">
      <dsp:nvSpPr>
        <dsp:cNvPr id="0" name=""/>
        <dsp:cNvSpPr/>
      </dsp:nvSpPr>
      <dsp:spPr>
        <a:xfrm>
          <a:off x="325680" y="4302568"/>
          <a:ext cx="4559522" cy="6199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933450">
            <a:lnSpc>
              <a:spcPct val="90000"/>
            </a:lnSpc>
            <a:spcBef>
              <a:spcPct val="0"/>
            </a:spcBef>
            <a:spcAft>
              <a:spcPct val="35000"/>
            </a:spcAft>
            <a:buNone/>
          </a:pPr>
          <a:r>
            <a:rPr lang="en-IN" sz="2100" kern="1200" dirty="0"/>
            <a:t>Global</a:t>
          </a:r>
          <a:endParaRPr lang="en-US" sz="2100" kern="1200" dirty="0"/>
        </a:p>
      </dsp:txBody>
      <dsp:txXfrm>
        <a:off x="355942" y="4332830"/>
        <a:ext cx="4498998" cy="5593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6CE68F-1B6F-462C-88D7-FD7B4C3A86BB}">
      <dsp:nvSpPr>
        <dsp:cNvPr id="0" name=""/>
        <dsp:cNvSpPr/>
      </dsp:nvSpPr>
      <dsp:spPr>
        <a:xfrm>
          <a:off x="0" y="367992"/>
          <a:ext cx="6513603" cy="13986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5528" tIns="499872" rIns="505528" bIns="170688" numCol="1" spcCol="1270" anchor="t" anchorCtr="0">
          <a:noAutofit/>
        </a:bodyPr>
        <a:lstStyle/>
        <a:p>
          <a:pPr marL="228600" lvl="1" indent="-228600" algn="l" defTabSz="1066800">
            <a:lnSpc>
              <a:spcPct val="90000"/>
            </a:lnSpc>
            <a:spcBef>
              <a:spcPct val="0"/>
            </a:spcBef>
            <a:spcAft>
              <a:spcPct val="15000"/>
            </a:spcAft>
            <a:buChar char="•"/>
          </a:pPr>
          <a:r>
            <a:rPr lang="en-IN" sz="2400" kern="1200"/>
            <a:t>Vertical and horizontal scaling support</a:t>
          </a:r>
          <a:endParaRPr lang="en-US" sz="2400" kern="1200"/>
        </a:p>
        <a:p>
          <a:pPr marL="228600" lvl="1" indent="-228600" algn="l" defTabSz="1066800">
            <a:lnSpc>
              <a:spcPct val="90000"/>
            </a:lnSpc>
            <a:spcBef>
              <a:spcPct val="0"/>
            </a:spcBef>
            <a:spcAft>
              <a:spcPct val="15000"/>
            </a:spcAft>
            <a:buChar char="•"/>
          </a:pPr>
          <a:r>
            <a:rPr lang="en-IN" sz="2400" kern="1200"/>
            <a:t>Both manual and automatic</a:t>
          </a:r>
          <a:endParaRPr lang="en-US" sz="2400" kern="1200"/>
        </a:p>
      </dsp:txBody>
      <dsp:txXfrm>
        <a:off x="0" y="367992"/>
        <a:ext cx="6513603" cy="1398600"/>
      </dsp:txXfrm>
    </dsp:sp>
    <dsp:sp modelId="{D3F9C90B-8DFE-485F-80F8-629D87679DA1}">
      <dsp:nvSpPr>
        <dsp:cNvPr id="0" name=""/>
        <dsp:cNvSpPr/>
      </dsp:nvSpPr>
      <dsp:spPr>
        <a:xfrm>
          <a:off x="325680" y="13752"/>
          <a:ext cx="4559522" cy="7084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1066800">
            <a:lnSpc>
              <a:spcPct val="90000"/>
            </a:lnSpc>
            <a:spcBef>
              <a:spcPct val="0"/>
            </a:spcBef>
            <a:spcAft>
              <a:spcPct val="35000"/>
            </a:spcAft>
            <a:buNone/>
          </a:pPr>
          <a:r>
            <a:rPr lang="en-IN" sz="2400" kern="1200"/>
            <a:t>Scalability</a:t>
          </a:r>
          <a:endParaRPr lang="en-US" sz="2400" kern="1200"/>
        </a:p>
      </dsp:txBody>
      <dsp:txXfrm>
        <a:off x="360265" y="48337"/>
        <a:ext cx="4490352" cy="639310"/>
      </dsp:txXfrm>
    </dsp:sp>
    <dsp:sp modelId="{6E29AC1A-81BC-4273-9F82-0A5982C702CD}">
      <dsp:nvSpPr>
        <dsp:cNvPr id="0" name=""/>
        <dsp:cNvSpPr/>
      </dsp:nvSpPr>
      <dsp:spPr>
        <a:xfrm>
          <a:off x="0" y="2250433"/>
          <a:ext cx="6513603" cy="13986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5528" tIns="499872" rIns="505528" bIns="170688" numCol="1" spcCol="1270" anchor="t" anchorCtr="0">
          <a:noAutofit/>
        </a:bodyPr>
        <a:lstStyle/>
        <a:p>
          <a:pPr marL="228600" lvl="1" indent="-228600" algn="l" defTabSz="1066800">
            <a:lnSpc>
              <a:spcPct val="90000"/>
            </a:lnSpc>
            <a:spcBef>
              <a:spcPct val="0"/>
            </a:spcBef>
            <a:spcAft>
              <a:spcPct val="15000"/>
            </a:spcAft>
            <a:buChar char="•"/>
          </a:pPr>
          <a:r>
            <a:rPr lang="en-IN" sz="2400" kern="1200"/>
            <a:t>Physical</a:t>
          </a:r>
          <a:endParaRPr lang="en-US" sz="2400" kern="1200"/>
        </a:p>
        <a:p>
          <a:pPr marL="228600" lvl="1" indent="-228600" algn="l" defTabSz="1066800">
            <a:lnSpc>
              <a:spcPct val="90000"/>
            </a:lnSpc>
            <a:spcBef>
              <a:spcPct val="0"/>
            </a:spcBef>
            <a:spcAft>
              <a:spcPct val="15000"/>
            </a:spcAft>
            <a:buChar char="•"/>
          </a:pPr>
          <a:r>
            <a:rPr lang="en-IN" sz="2400" kern="1200"/>
            <a:t>Digital</a:t>
          </a:r>
          <a:endParaRPr lang="en-US" sz="2400" kern="1200"/>
        </a:p>
      </dsp:txBody>
      <dsp:txXfrm>
        <a:off x="0" y="2250433"/>
        <a:ext cx="6513603" cy="1398600"/>
      </dsp:txXfrm>
    </dsp:sp>
    <dsp:sp modelId="{5F99FE26-9485-444A-90F5-DC74C2FFDE33}">
      <dsp:nvSpPr>
        <dsp:cNvPr id="0" name=""/>
        <dsp:cNvSpPr/>
      </dsp:nvSpPr>
      <dsp:spPr>
        <a:xfrm>
          <a:off x="325680" y="1896193"/>
          <a:ext cx="4559522" cy="7084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1066800">
            <a:lnSpc>
              <a:spcPct val="90000"/>
            </a:lnSpc>
            <a:spcBef>
              <a:spcPct val="0"/>
            </a:spcBef>
            <a:spcAft>
              <a:spcPct val="35000"/>
            </a:spcAft>
            <a:buNone/>
          </a:pPr>
          <a:r>
            <a:rPr lang="en-IN" sz="2400" kern="1200"/>
            <a:t>Secure</a:t>
          </a:r>
          <a:endParaRPr lang="en-US" sz="2400" kern="1200"/>
        </a:p>
      </dsp:txBody>
      <dsp:txXfrm>
        <a:off x="360265" y="1930778"/>
        <a:ext cx="4490352" cy="639310"/>
      </dsp:txXfrm>
    </dsp:sp>
    <dsp:sp modelId="{059605C4-7F32-4755-84B0-1ADC986EEC90}">
      <dsp:nvSpPr>
        <dsp:cNvPr id="0" name=""/>
        <dsp:cNvSpPr/>
      </dsp:nvSpPr>
      <dsp:spPr>
        <a:xfrm>
          <a:off x="0" y="4132873"/>
          <a:ext cx="6513603" cy="17388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5528" tIns="499872" rIns="505528" bIns="170688" numCol="1" spcCol="1270" anchor="t" anchorCtr="0">
          <a:noAutofit/>
        </a:bodyPr>
        <a:lstStyle/>
        <a:p>
          <a:pPr marL="228600" lvl="1" indent="-228600" algn="l" defTabSz="1066800">
            <a:lnSpc>
              <a:spcPct val="90000"/>
            </a:lnSpc>
            <a:spcBef>
              <a:spcPct val="0"/>
            </a:spcBef>
            <a:spcAft>
              <a:spcPct val="15000"/>
            </a:spcAft>
            <a:buChar char="•"/>
          </a:pPr>
          <a:r>
            <a:rPr lang="en-IN" sz="2400" kern="1200"/>
            <a:t>Helps focusing on task at hand</a:t>
          </a:r>
          <a:endParaRPr lang="en-US" sz="2400" kern="1200"/>
        </a:p>
        <a:p>
          <a:pPr marL="228600" lvl="1" indent="-228600" algn="l" defTabSz="1066800">
            <a:lnSpc>
              <a:spcPct val="90000"/>
            </a:lnSpc>
            <a:spcBef>
              <a:spcPct val="0"/>
            </a:spcBef>
            <a:spcAft>
              <a:spcPct val="15000"/>
            </a:spcAft>
            <a:buChar char="•"/>
          </a:pPr>
          <a:r>
            <a:rPr lang="en-IN" sz="2400" kern="1200"/>
            <a:t>No effort needed for ancillary tasks like patching, hardware management etc</a:t>
          </a:r>
          <a:endParaRPr lang="en-US" sz="2400" kern="1200"/>
        </a:p>
      </dsp:txBody>
      <dsp:txXfrm>
        <a:off x="0" y="4132873"/>
        <a:ext cx="6513603" cy="1738800"/>
      </dsp:txXfrm>
    </dsp:sp>
    <dsp:sp modelId="{9FE9A2AB-C8EA-4BCD-B8F4-1ECBBC687370}">
      <dsp:nvSpPr>
        <dsp:cNvPr id="0" name=""/>
        <dsp:cNvSpPr/>
      </dsp:nvSpPr>
      <dsp:spPr>
        <a:xfrm>
          <a:off x="325680" y="3778633"/>
          <a:ext cx="4559522" cy="7084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1066800">
            <a:lnSpc>
              <a:spcPct val="90000"/>
            </a:lnSpc>
            <a:spcBef>
              <a:spcPct val="0"/>
            </a:spcBef>
            <a:spcAft>
              <a:spcPct val="35000"/>
            </a:spcAft>
            <a:buNone/>
          </a:pPr>
          <a:r>
            <a:rPr lang="en-IN" sz="2400" kern="1200"/>
            <a:t>Current</a:t>
          </a:r>
          <a:endParaRPr lang="en-US" sz="2400" kern="1200"/>
        </a:p>
      </dsp:txBody>
      <dsp:txXfrm>
        <a:off x="360265" y="3813218"/>
        <a:ext cx="4490352" cy="6393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1CD31C-2E31-4A16-9B5D-1E3F89E3B3DB}">
      <dsp:nvSpPr>
        <dsp:cNvPr id="0" name=""/>
        <dsp:cNvSpPr/>
      </dsp:nvSpPr>
      <dsp:spPr>
        <a:xfrm>
          <a:off x="0" y="673115"/>
          <a:ext cx="6513603" cy="45571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kern="1200"/>
            <a:t>Logical container</a:t>
          </a:r>
          <a:endParaRPr lang="en-US" sz="1900" kern="1200"/>
        </a:p>
      </dsp:txBody>
      <dsp:txXfrm>
        <a:off x="22246" y="695361"/>
        <a:ext cx="6469111" cy="411223"/>
      </dsp:txXfrm>
    </dsp:sp>
    <dsp:sp modelId="{88F636FF-482F-4EBF-8967-0B1B0DAB1485}">
      <dsp:nvSpPr>
        <dsp:cNvPr id="0" name=""/>
        <dsp:cNvSpPr/>
      </dsp:nvSpPr>
      <dsp:spPr>
        <a:xfrm>
          <a:off x="0" y="1183550"/>
          <a:ext cx="6513603" cy="455715"/>
        </a:xfrm>
        <a:prstGeom prst="roundRect">
          <a:avLst/>
        </a:prstGeom>
        <a:solidFill>
          <a:schemeClr val="accent5">
            <a:hueOff val="-844818"/>
            <a:satOff val="-2177"/>
            <a:lumOff val="-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kern="1200"/>
            <a:t>Management and organization of resources as a group</a:t>
          </a:r>
          <a:endParaRPr lang="en-US" sz="1900" kern="1200"/>
        </a:p>
      </dsp:txBody>
      <dsp:txXfrm>
        <a:off x="22246" y="1205796"/>
        <a:ext cx="6469111" cy="411223"/>
      </dsp:txXfrm>
    </dsp:sp>
    <dsp:sp modelId="{83106502-7BB3-44C6-BE91-48494A08304E}">
      <dsp:nvSpPr>
        <dsp:cNvPr id="0" name=""/>
        <dsp:cNvSpPr/>
      </dsp:nvSpPr>
      <dsp:spPr>
        <a:xfrm>
          <a:off x="0" y="1693985"/>
          <a:ext cx="6513603" cy="455715"/>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kern="1200"/>
            <a:t>Has a location</a:t>
          </a:r>
          <a:endParaRPr lang="en-US" sz="1900" kern="1200"/>
        </a:p>
      </dsp:txBody>
      <dsp:txXfrm>
        <a:off x="22246" y="1716231"/>
        <a:ext cx="6469111" cy="411223"/>
      </dsp:txXfrm>
    </dsp:sp>
    <dsp:sp modelId="{DBCCADD0-42DC-4E3C-92E1-33544CCA5C21}">
      <dsp:nvSpPr>
        <dsp:cNvPr id="0" name=""/>
        <dsp:cNvSpPr/>
      </dsp:nvSpPr>
      <dsp:spPr>
        <a:xfrm>
          <a:off x="0" y="2204420"/>
          <a:ext cx="6513603" cy="455715"/>
        </a:xfrm>
        <a:prstGeom prst="roundRect">
          <a:avLst/>
        </a:prstGeom>
        <a:solidFill>
          <a:schemeClr val="accent5">
            <a:hueOff val="-2534453"/>
            <a:satOff val="-6532"/>
            <a:lumOff val="-4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kern="1200"/>
            <a:t>Resources within a resource group can be in different locations</a:t>
          </a:r>
          <a:endParaRPr lang="en-US" sz="1900" kern="1200"/>
        </a:p>
      </dsp:txBody>
      <dsp:txXfrm>
        <a:off x="22246" y="2226666"/>
        <a:ext cx="6469111" cy="411223"/>
      </dsp:txXfrm>
    </dsp:sp>
    <dsp:sp modelId="{3B2B28DC-7494-4BFD-9031-E84F67E99533}">
      <dsp:nvSpPr>
        <dsp:cNvPr id="0" name=""/>
        <dsp:cNvSpPr/>
      </dsp:nvSpPr>
      <dsp:spPr>
        <a:xfrm>
          <a:off x="0" y="2714855"/>
          <a:ext cx="6513603" cy="455715"/>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kern="1200"/>
            <a:t>Security boundary</a:t>
          </a:r>
          <a:endParaRPr lang="en-US" sz="1900" kern="1200"/>
        </a:p>
      </dsp:txBody>
      <dsp:txXfrm>
        <a:off x="22246" y="2737101"/>
        <a:ext cx="6469111" cy="411223"/>
      </dsp:txXfrm>
    </dsp:sp>
    <dsp:sp modelId="{95C9E242-7E7A-4391-957E-191115A03667}">
      <dsp:nvSpPr>
        <dsp:cNvPr id="0" name=""/>
        <dsp:cNvSpPr/>
      </dsp:nvSpPr>
      <dsp:spPr>
        <a:xfrm>
          <a:off x="0" y="3225290"/>
          <a:ext cx="6513603" cy="455715"/>
        </a:xfrm>
        <a:prstGeom prst="roundRect">
          <a:avLst/>
        </a:prstGeom>
        <a:solidFill>
          <a:schemeClr val="accent5">
            <a:hueOff val="-4224089"/>
            <a:satOff val="-10887"/>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kern="1200" dirty="0"/>
            <a:t>Helps in lifecycle management of resources</a:t>
          </a:r>
          <a:endParaRPr lang="en-US" sz="1900" kern="1200" dirty="0"/>
        </a:p>
      </dsp:txBody>
      <dsp:txXfrm>
        <a:off x="22246" y="3247536"/>
        <a:ext cx="6469111" cy="411223"/>
      </dsp:txXfrm>
    </dsp:sp>
    <dsp:sp modelId="{34D87F12-2DCA-49E6-833C-17AC4FCDE9AB}">
      <dsp:nvSpPr>
        <dsp:cNvPr id="0" name=""/>
        <dsp:cNvSpPr/>
      </dsp:nvSpPr>
      <dsp:spPr>
        <a:xfrm>
          <a:off x="0" y="3735725"/>
          <a:ext cx="6513603" cy="455715"/>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Ease in billing</a:t>
          </a:r>
        </a:p>
      </dsp:txBody>
      <dsp:txXfrm>
        <a:off x="22246" y="3757971"/>
        <a:ext cx="6469111" cy="411223"/>
      </dsp:txXfrm>
    </dsp:sp>
    <dsp:sp modelId="{3988778B-EC25-4EB6-BC09-B886775C6264}">
      <dsp:nvSpPr>
        <dsp:cNvPr id="0" name=""/>
        <dsp:cNvSpPr/>
      </dsp:nvSpPr>
      <dsp:spPr>
        <a:xfrm>
          <a:off x="0" y="4246160"/>
          <a:ext cx="6513603" cy="455715"/>
        </a:xfrm>
        <a:prstGeom prst="roundRect">
          <a:avLst/>
        </a:prstGeom>
        <a:solidFill>
          <a:schemeClr val="accent5">
            <a:hueOff val="-5913725"/>
            <a:satOff val="-15242"/>
            <a:lumOff val="-10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Usage of tags</a:t>
          </a:r>
        </a:p>
      </dsp:txBody>
      <dsp:txXfrm>
        <a:off x="22246" y="4268406"/>
        <a:ext cx="6469111" cy="411223"/>
      </dsp:txXfrm>
    </dsp:sp>
    <dsp:sp modelId="{3D6EA4AB-2C0D-4B41-95E9-2A2B23B2AC05}">
      <dsp:nvSpPr>
        <dsp:cNvPr id="0" name=""/>
        <dsp:cNvSpPr/>
      </dsp:nvSpPr>
      <dsp:spPr>
        <a:xfrm>
          <a:off x="0" y="4756595"/>
          <a:ext cx="6513603" cy="45571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Usage of policies</a:t>
          </a:r>
        </a:p>
      </dsp:txBody>
      <dsp:txXfrm>
        <a:off x="22246" y="4778841"/>
        <a:ext cx="6469111" cy="4112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FD6E79-CF40-4006-902D-AC3D95D2F034}">
      <dsp:nvSpPr>
        <dsp:cNvPr id="0" name=""/>
        <dsp:cNvSpPr/>
      </dsp:nvSpPr>
      <dsp:spPr>
        <a:xfrm>
          <a:off x="0" y="4597"/>
          <a:ext cx="6513603" cy="9793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015894-719A-426C-B8AD-0B7F89308F1D}">
      <dsp:nvSpPr>
        <dsp:cNvPr id="0" name=""/>
        <dsp:cNvSpPr/>
      </dsp:nvSpPr>
      <dsp:spPr>
        <a:xfrm>
          <a:off x="296259" y="224956"/>
          <a:ext cx="538654" cy="538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501C7B-5CED-4F4F-87C5-B3B4DF975D28}">
      <dsp:nvSpPr>
        <dsp:cNvPr id="0" name=""/>
        <dsp:cNvSpPr/>
      </dsp:nvSpPr>
      <dsp:spPr>
        <a:xfrm>
          <a:off x="1131174" y="459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IN" sz="1900" kern="1200"/>
            <a:t>Helps in automation</a:t>
          </a:r>
          <a:endParaRPr lang="en-US" sz="1900" kern="1200"/>
        </a:p>
      </dsp:txBody>
      <dsp:txXfrm>
        <a:off x="1131174" y="4597"/>
        <a:ext cx="5382429" cy="979371"/>
      </dsp:txXfrm>
    </dsp:sp>
    <dsp:sp modelId="{8B27F934-53CA-4C31-BB4C-E917DE212923}">
      <dsp:nvSpPr>
        <dsp:cNvPr id="0" name=""/>
        <dsp:cNvSpPr/>
      </dsp:nvSpPr>
      <dsp:spPr>
        <a:xfrm>
          <a:off x="0" y="1228812"/>
          <a:ext cx="6513603" cy="97937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698AC2-9A66-4558-B164-F524012086B2}">
      <dsp:nvSpPr>
        <dsp:cNvPr id="0" name=""/>
        <dsp:cNvSpPr/>
      </dsp:nvSpPr>
      <dsp:spPr>
        <a:xfrm>
          <a:off x="296259" y="1449171"/>
          <a:ext cx="538654" cy="538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A89625-5CB7-45F2-97D3-02E3B7BA1D4D}">
      <dsp:nvSpPr>
        <dsp:cNvPr id="0" name=""/>
        <dsp:cNvSpPr/>
      </dsp:nvSpPr>
      <dsp:spPr>
        <a:xfrm>
          <a:off x="1131174" y="1228812"/>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IN" sz="1900" kern="1200"/>
            <a:t>Helps in monitoring</a:t>
          </a:r>
          <a:endParaRPr lang="en-US" sz="1900" kern="1200"/>
        </a:p>
      </dsp:txBody>
      <dsp:txXfrm>
        <a:off x="1131174" y="1228812"/>
        <a:ext cx="5382429" cy="979371"/>
      </dsp:txXfrm>
    </dsp:sp>
    <dsp:sp modelId="{BF0A8643-989D-4315-B44E-A5E48A1A1808}">
      <dsp:nvSpPr>
        <dsp:cNvPr id="0" name=""/>
        <dsp:cNvSpPr/>
      </dsp:nvSpPr>
      <dsp:spPr>
        <a:xfrm>
          <a:off x="0" y="2453027"/>
          <a:ext cx="6513603" cy="97937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E5EE94-B636-43A1-98B4-8C2679293D30}">
      <dsp:nvSpPr>
        <dsp:cNvPr id="0" name=""/>
        <dsp:cNvSpPr/>
      </dsp:nvSpPr>
      <dsp:spPr>
        <a:xfrm>
          <a:off x="296259" y="2673385"/>
          <a:ext cx="538654" cy="538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7DA2E1-5038-4A4D-8028-89869D56A07D}">
      <dsp:nvSpPr>
        <dsp:cNvPr id="0" name=""/>
        <dsp:cNvSpPr/>
      </dsp:nvSpPr>
      <dsp:spPr>
        <a:xfrm>
          <a:off x="1131174" y="245302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IN" sz="1900" kern="1200"/>
            <a:t>Retrieve resources from subscription across resource groups</a:t>
          </a:r>
          <a:endParaRPr lang="en-US" sz="1900" kern="1200"/>
        </a:p>
      </dsp:txBody>
      <dsp:txXfrm>
        <a:off x="1131174" y="2453027"/>
        <a:ext cx="5382429" cy="979371"/>
      </dsp:txXfrm>
    </dsp:sp>
    <dsp:sp modelId="{2B6B5974-F36F-4842-9EC6-A759F3D10C5D}">
      <dsp:nvSpPr>
        <dsp:cNvPr id="0" name=""/>
        <dsp:cNvSpPr/>
      </dsp:nvSpPr>
      <dsp:spPr>
        <a:xfrm>
          <a:off x="0" y="3677241"/>
          <a:ext cx="6513603" cy="97937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84A010-C964-4F87-88AE-165CD34F6761}">
      <dsp:nvSpPr>
        <dsp:cNvPr id="0" name=""/>
        <dsp:cNvSpPr/>
      </dsp:nvSpPr>
      <dsp:spPr>
        <a:xfrm>
          <a:off x="296259" y="3897600"/>
          <a:ext cx="538654" cy="5386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A8D683-B6F0-4275-96E0-F3BB136EFBA1}">
      <dsp:nvSpPr>
        <dsp:cNvPr id="0" name=""/>
        <dsp:cNvSpPr/>
      </dsp:nvSpPr>
      <dsp:spPr>
        <a:xfrm>
          <a:off x="1131174" y="3677241"/>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IN" sz="1900" kern="1200"/>
            <a:t>Helps in group the billing data</a:t>
          </a:r>
          <a:endParaRPr lang="en-US" sz="1900" kern="1200"/>
        </a:p>
      </dsp:txBody>
      <dsp:txXfrm>
        <a:off x="1131174" y="3677241"/>
        <a:ext cx="5382429" cy="979371"/>
      </dsp:txXfrm>
    </dsp:sp>
    <dsp:sp modelId="{D71B6D3A-5E9F-499B-B373-6B0D3EED24F1}">
      <dsp:nvSpPr>
        <dsp:cNvPr id="0" name=""/>
        <dsp:cNvSpPr/>
      </dsp:nvSpPr>
      <dsp:spPr>
        <a:xfrm>
          <a:off x="0" y="4901456"/>
          <a:ext cx="6513603" cy="97937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8B7C47-EB4D-4567-9B74-616853305520}">
      <dsp:nvSpPr>
        <dsp:cNvPr id="0" name=""/>
        <dsp:cNvSpPr/>
      </dsp:nvSpPr>
      <dsp:spPr>
        <a:xfrm>
          <a:off x="296259" y="5121814"/>
          <a:ext cx="538654" cy="5386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DB9B89-369A-4D00-9B36-472AFAC8B5F5}">
      <dsp:nvSpPr>
        <dsp:cNvPr id="0" name=""/>
        <dsp:cNvSpPr/>
      </dsp:nvSpPr>
      <dsp:spPr>
        <a:xfrm>
          <a:off x="1131174" y="4901456"/>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IN" sz="1900" kern="1200"/>
            <a:t>Helps in overall organization and management</a:t>
          </a:r>
          <a:endParaRPr lang="en-US" sz="1900" kern="1200"/>
        </a:p>
      </dsp:txBody>
      <dsp:txXfrm>
        <a:off x="1131174" y="4901456"/>
        <a:ext cx="5382429" cy="979371"/>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09D4D5-496F-4440-A0CE-E8CFD99A27F5}" type="datetimeFigureOut">
              <a:rPr lang="en-IN" smtClean="0"/>
              <a:t>15-11-2019</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CD0C1C-FBF9-4552-B144-EC64788A975F}" type="slidenum">
              <a:rPr lang="en-IN" smtClean="0"/>
              <a:t>‹#›</a:t>
            </a:fld>
            <a:endParaRPr lang="en-IN" dirty="0"/>
          </a:p>
        </p:txBody>
      </p:sp>
    </p:spTree>
    <p:extLst>
      <p:ext uri="{BB962C8B-B14F-4D97-AF65-F5344CB8AC3E}">
        <p14:creationId xmlns:p14="http://schemas.microsoft.com/office/powerpoint/2010/main" val="3547551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msdn.microsoft.com/en-us/library/dd179440.aspx" TargetMode="External"/><Relationship Id="rId2" Type="http://schemas.openxmlformats.org/officeDocument/2006/relationships/slide" Target="../slides/slide38.xml"/><Relationship Id="rId1" Type="http://schemas.openxmlformats.org/officeDocument/2006/relationships/notesMaster" Target="../notesMasters/notesMaster1.xml"/><Relationship Id="rId5" Type="http://schemas.openxmlformats.org/officeDocument/2006/relationships/hyperlink" Target="http://msdn.microsoft.com/en-us/library/ee691975.aspx" TargetMode="External"/><Relationship Id="rId4" Type="http://schemas.openxmlformats.org/officeDocument/2006/relationships/hyperlink" Target="http://msdn.microsoft.com/en-us/library/dd179451.aspx"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7CD0C1C-FBF9-4552-B144-EC64788A975F}" type="slidenum">
              <a:rPr lang="en-IN" smtClean="0"/>
              <a:t>2</a:t>
            </a:fld>
            <a:endParaRPr lang="en-IN" dirty="0"/>
          </a:p>
        </p:txBody>
      </p:sp>
    </p:spTree>
    <p:extLst>
      <p:ext uri="{BB962C8B-B14F-4D97-AF65-F5344CB8AC3E}">
        <p14:creationId xmlns:p14="http://schemas.microsoft.com/office/powerpoint/2010/main" val="1062429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Corey</a:t>
            </a:r>
          </a:p>
        </p:txBody>
      </p:sp>
      <p:sp>
        <p:nvSpPr>
          <p:cNvPr id="4" name="Header Placeholder 3"/>
          <p:cNvSpPr>
            <a:spLocks noGrp="1"/>
          </p:cNvSpPr>
          <p:nvPr>
            <p:ph type="hdr" sz="quarter" idx="10"/>
          </p:nvPr>
        </p:nvSpPr>
        <p:spPr/>
        <p:txBody>
          <a:bodyPr/>
          <a:lstStyle/>
          <a:p>
            <a:r>
              <a:rPr lang="en-US"/>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11/15/2019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20147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dirty="0"/>
              <a:t>Slide Objectives</a:t>
            </a:r>
          </a:p>
          <a:p>
            <a:pPr marL="171450" indent="-171450">
              <a:buFont typeface="Arial" pitchFamily="34" charset="0"/>
              <a:buChar char="•"/>
            </a:pPr>
            <a:r>
              <a:rPr lang="en-US" b="0" dirty="0"/>
              <a:t>Understand the hierarchy of Blob storage</a:t>
            </a:r>
          </a:p>
          <a:p>
            <a:endParaRPr lang="en-US" b="0" dirty="0"/>
          </a:p>
          <a:p>
            <a:r>
              <a:rPr lang="en-US" b="1" dirty="0"/>
              <a:t>Speaker Notes</a:t>
            </a:r>
          </a:p>
          <a:p>
            <a:pPr marL="171450" indent="-171450">
              <a:buFont typeface="Arial" pitchFamily="34" charset="0"/>
              <a:buChar char="•"/>
            </a:pPr>
            <a:r>
              <a:rPr lang="en-NZ" dirty="0"/>
              <a:t>The Blob service provides storage for entities, such as binary files and text files. </a:t>
            </a:r>
          </a:p>
          <a:p>
            <a:pPr marL="171450" indent="-171450">
              <a:buFont typeface="Arial" pitchFamily="34" charset="0"/>
              <a:buChar char="•"/>
            </a:pPr>
            <a:r>
              <a:rPr lang="en-NZ" dirty="0"/>
              <a:t>The REST API for the Blob service exposes two resources: </a:t>
            </a:r>
          </a:p>
          <a:p>
            <a:pPr marL="384431" lvl="1" indent="-171450">
              <a:buFont typeface="Arial" pitchFamily="34" charset="0"/>
              <a:buChar char="•"/>
            </a:pPr>
            <a:r>
              <a:rPr lang="en-NZ" dirty="0"/>
              <a:t>Containers </a:t>
            </a:r>
          </a:p>
          <a:p>
            <a:pPr marL="384431" lvl="1" indent="-171450">
              <a:buFont typeface="Arial" pitchFamily="34" charset="0"/>
              <a:buChar char="•"/>
            </a:pPr>
            <a:r>
              <a:rPr lang="en-NZ" dirty="0"/>
              <a:t>Blobs. </a:t>
            </a:r>
          </a:p>
          <a:p>
            <a:pPr marL="384431" lvl="1" indent="-171450">
              <a:buFont typeface="Arial" pitchFamily="34" charset="0"/>
              <a:buChar char="•"/>
            </a:pPr>
            <a:r>
              <a:rPr lang="en-NZ" dirty="0"/>
              <a:t>A container is a set of blobs; every blob must belong to a container. </a:t>
            </a:r>
          </a:p>
          <a:p>
            <a:pPr marL="171450" lvl="0" indent="-171450">
              <a:buFont typeface="Arial" pitchFamily="34" charset="0"/>
              <a:buChar char="•"/>
            </a:pPr>
            <a:r>
              <a:rPr lang="en-NZ" dirty="0"/>
              <a:t>The Blob service defines two types of blobs:</a:t>
            </a:r>
          </a:p>
          <a:p>
            <a:pPr marL="384431" lvl="1" indent="-171450">
              <a:buFont typeface="Arial" pitchFamily="34" charset="0"/>
              <a:buChar char="•"/>
            </a:pPr>
            <a:r>
              <a:rPr lang="en-NZ" dirty="0"/>
              <a:t>Block blobs, which are optimized for streaming. </a:t>
            </a:r>
          </a:p>
          <a:p>
            <a:pPr marL="384431" lvl="1" indent="-171450">
              <a:buFont typeface="Arial" pitchFamily="34" charset="0"/>
              <a:buChar char="•"/>
            </a:pPr>
            <a:r>
              <a:rPr lang="en-NZ" dirty="0"/>
              <a:t>Page blobs, which are optimized for random read/write operations and which provide the ability to write to a range of bytes in a blob. </a:t>
            </a:r>
          </a:p>
          <a:p>
            <a:pPr marL="171450" lvl="0" indent="-171450">
              <a:buFont typeface="Arial" pitchFamily="34" charset="0"/>
              <a:buChar char="•"/>
            </a:pPr>
            <a:endParaRPr lang="en-NZ" dirty="0"/>
          </a:p>
          <a:p>
            <a:pPr marL="171450" lvl="0" indent="-171450">
              <a:buFont typeface="Arial" pitchFamily="34" charset="0"/>
              <a:buChar char="•"/>
            </a:pPr>
            <a:r>
              <a:rPr lang="en-NZ" dirty="0"/>
              <a:t>Blobs can be read by calling the </a:t>
            </a:r>
            <a:r>
              <a:rPr lang="en-NZ" dirty="0">
                <a:hlinkClick r:id="rId3"/>
              </a:rPr>
              <a:t>Get Blob</a:t>
            </a:r>
            <a:r>
              <a:rPr lang="en-NZ" dirty="0"/>
              <a:t> operation. A client may read the entire blob, or an arbitrary range of bytes. </a:t>
            </a:r>
          </a:p>
          <a:p>
            <a:pPr marL="171450" lvl="0" indent="-171450">
              <a:buFont typeface="Arial" pitchFamily="34" charset="0"/>
              <a:buChar char="•"/>
            </a:pPr>
            <a:endParaRPr lang="en-NZ" dirty="0"/>
          </a:p>
          <a:p>
            <a:pPr marL="171450" lvl="0" indent="-171450">
              <a:buFont typeface="Arial" pitchFamily="34" charset="0"/>
              <a:buChar char="•"/>
            </a:pPr>
            <a:r>
              <a:rPr lang="en-NZ" dirty="0"/>
              <a:t>Block blobs less than or equal to 64 MB in size can be uploaded by calling the </a:t>
            </a:r>
            <a:r>
              <a:rPr lang="en-NZ" dirty="0">
                <a:hlinkClick r:id="rId4"/>
              </a:rPr>
              <a:t>Put Blob</a:t>
            </a:r>
            <a:r>
              <a:rPr lang="en-NZ" dirty="0"/>
              <a:t> operation. </a:t>
            </a:r>
          </a:p>
          <a:p>
            <a:pPr marL="171450" lvl="0" indent="-171450">
              <a:buFont typeface="Arial" pitchFamily="34" charset="0"/>
              <a:buChar char="•"/>
            </a:pPr>
            <a:r>
              <a:rPr lang="en-NZ" dirty="0"/>
              <a:t>Block blobs larger than 64 MB must be uploaded as a set of blocks, each of which must be less than or equal to 4 MB in size. </a:t>
            </a:r>
            <a:br>
              <a:rPr lang="en-NZ" dirty="0"/>
            </a:br>
            <a:endParaRPr lang="en-NZ" dirty="0"/>
          </a:p>
          <a:p>
            <a:pPr marL="171450" lvl="0" indent="-171450">
              <a:buFont typeface="Arial" pitchFamily="34" charset="0"/>
              <a:buChar char="•"/>
            </a:pPr>
            <a:r>
              <a:rPr lang="en-NZ" dirty="0"/>
              <a:t>Page blobs are created and initialized with a maximum size with a call to </a:t>
            </a:r>
            <a:r>
              <a:rPr lang="en-NZ" dirty="0">
                <a:hlinkClick r:id="rId4"/>
              </a:rPr>
              <a:t>Put Blob</a:t>
            </a:r>
            <a:r>
              <a:rPr lang="en-NZ" dirty="0"/>
              <a:t>. </a:t>
            </a:r>
          </a:p>
          <a:p>
            <a:pPr marL="171450" lvl="0" indent="-171450">
              <a:buFont typeface="Arial" pitchFamily="34" charset="0"/>
              <a:buChar char="•"/>
            </a:pPr>
            <a:r>
              <a:rPr lang="en-NZ" dirty="0"/>
              <a:t>To write content to a page blob, you call the </a:t>
            </a:r>
            <a:r>
              <a:rPr lang="en-NZ" dirty="0">
                <a:hlinkClick r:id="rId5"/>
              </a:rPr>
              <a:t>Put Page</a:t>
            </a:r>
            <a:r>
              <a:rPr lang="en-NZ" dirty="0"/>
              <a:t> operation. The maximum size currently supported for a page blob is 1 TB.</a:t>
            </a:r>
          </a:p>
          <a:p>
            <a:endParaRPr lang="en-US" b="1" dirty="0"/>
          </a:p>
          <a:p>
            <a:r>
              <a:rPr lang="en-US" b="1" dirty="0"/>
              <a:t>Notes</a:t>
            </a:r>
          </a:p>
          <a:p>
            <a:r>
              <a:rPr lang="en-US" dirty="0"/>
              <a:t>http://msdn.microsoft.com/en-us/library/dd573356.aspx</a:t>
            </a:r>
          </a:p>
          <a:p>
            <a:r>
              <a:rPr lang="en-NZ" dirty="0"/>
              <a:t>Using the REST API for the Blob service, developers can create a hierarchical namespace similar to a file system. Blob names may encode a hierarchy by using a configurable path separator. For example, the blob names </a:t>
            </a:r>
            <a:r>
              <a:rPr lang="en-NZ" i="1" dirty="0"/>
              <a:t>MyGroup/MyBlob1</a:t>
            </a:r>
            <a:r>
              <a:rPr lang="en-NZ" dirty="0"/>
              <a:t> and </a:t>
            </a:r>
            <a:r>
              <a:rPr lang="en-NZ" i="1" dirty="0"/>
              <a:t>MyGroup/MyBlob2</a:t>
            </a:r>
            <a:r>
              <a:rPr lang="en-NZ" dirty="0"/>
              <a:t>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a:t>
            </a:r>
            <a:r>
              <a:rPr lang="en-NZ" i="1" dirty="0"/>
              <a:t>MyGroup/</a:t>
            </a:r>
            <a:r>
              <a:rPr lang="en-NZ" dirty="0"/>
              <a:t>.</a:t>
            </a:r>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29033706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indent="0">
              <a:buFont typeface="Arial" pitchFamily="34" charset="0"/>
              <a:buNone/>
            </a:pPr>
            <a:endParaRPr lang="en-US" baseline="0" dirty="0"/>
          </a:p>
          <a:p>
            <a:pPr marL="0" indent="0">
              <a:buFont typeface="Arial" pitchFamily="34" charset="0"/>
              <a:buNone/>
            </a:pPr>
            <a:r>
              <a:rPr lang="en-US" b="1" baseline="0" dirty="0"/>
              <a:t>Notes</a:t>
            </a:r>
          </a:p>
          <a:p>
            <a:r>
              <a:rPr lang="en-US" dirty="0"/>
              <a:t>http://msdn.microsoft.com/en-us/library/dd573356.aspx</a:t>
            </a:r>
          </a:p>
          <a:p>
            <a:endParaRPr lang="en-US" dirty="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a:p>
          <a:p>
            <a:endParaRPr lang="en-NZ" dirty="0"/>
          </a:p>
          <a:p>
            <a:endParaRPr lang="en-US" dirty="0"/>
          </a:p>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323073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7CD0C1C-FBF9-4552-B144-EC64788A975F}" type="slidenum">
              <a:rPr lang="en-IN" smtClean="0"/>
              <a:t>52</a:t>
            </a:fld>
            <a:endParaRPr lang="en-IN"/>
          </a:p>
        </p:txBody>
      </p:sp>
    </p:spTree>
    <p:extLst>
      <p:ext uri="{BB962C8B-B14F-4D97-AF65-F5344CB8AC3E}">
        <p14:creationId xmlns:p14="http://schemas.microsoft.com/office/powerpoint/2010/main" val="729486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kern="1200" dirty="0">
                <a:solidFill>
                  <a:schemeClr val="tx1"/>
                </a:solidFill>
                <a:effectLst/>
                <a:latin typeface="Segoe UI" pitchFamily="34" charset="0"/>
                <a:ea typeface="+mn-ea"/>
                <a:cs typeface="+mn-cs"/>
              </a:rPr>
              <a:t>Slide Objectives:</a:t>
            </a:r>
            <a:endParaRPr lang="en-US" sz="800" kern="1200" dirty="0">
              <a:solidFill>
                <a:schemeClr val="tx1"/>
              </a:solidFill>
              <a:effectLst/>
              <a:latin typeface="Segoe UI" pitchFamily="34" charset="0"/>
              <a:ea typeface="+mn-ea"/>
              <a:cs typeface="+mn-cs"/>
            </a:endParaRPr>
          </a:p>
          <a:p>
            <a:pPr marL="171450" lvl="0" indent="-171450">
              <a:buFont typeface="Arial" pitchFamily="34" charset="0"/>
              <a:buChar char="•"/>
            </a:pPr>
            <a:r>
              <a:rPr lang="en-US" sz="800" kern="1200" dirty="0">
                <a:solidFill>
                  <a:schemeClr val="tx1"/>
                </a:solidFill>
                <a:effectLst/>
                <a:latin typeface="Segoe UI" pitchFamily="34" charset="0"/>
                <a:ea typeface="+mn-ea"/>
                <a:cs typeface="+mn-cs"/>
              </a:rPr>
              <a:t>Detail </a:t>
            </a:r>
            <a:r>
              <a:rPr lang="en-US" sz="800" kern="1200" dirty="0" err="1">
                <a:solidFill>
                  <a:schemeClr val="tx1"/>
                </a:solidFill>
                <a:effectLst/>
                <a:latin typeface="Segoe UI" pitchFamily="34" charset="0"/>
                <a:ea typeface="+mn-ea"/>
                <a:cs typeface="+mn-cs"/>
              </a:rPr>
              <a:t>Auth</a:t>
            </a:r>
            <a:r>
              <a:rPr lang="en-US" sz="800" kern="1200" dirty="0">
                <a:solidFill>
                  <a:schemeClr val="tx1"/>
                </a:solidFill>
                <a:effectLst/>
                <a:latin typeface="Segoe UI" pitchFamily="34" charset="0"/>
                <a:ea typeface="+mn-ea"/>
                <a:cs typeface="+mn-cs"/>
              </a:rPr>
              <a:t> options</a:t>
            </a:r>
          </a:p>
          <a:p>
            <a:pPr marL="171450" lvl="0" indent="-171450">
              <a:buFont typeface="Arial" pitchFamily="34" charset="0"/>
              <a:buChar char="•"/>
            </a:pPr>
            <a:endParaRPr lang="en-US" sz="800" kern="1200" dirty="0">
              <a:solidFill>
                <a:schemeClr val="tx1"/>
              </a:solidFill>
              <a:effectLst/>
              <a:latin typeface="Segoe UI" pitchFamily="34" charset="0"/>
              <a:ea typeface="+mn-ea"/>
              <a:cs typeface="+mn-cs"/>
            </a:endParaRPr>
          </a:p>
          <a:p>
            <a:r>
              <a:rPr lang="en-US" sz="800" b="1" kern="1200" dirty="0">
                <a:solidFill>
                  <a:schemeClr val="tx1"/>
                </a:solidFill>
                <a:effectLst/>
                <a:latin typeface="Segoe UI" pitchFamily="34" charset="0"/>
                <a:ea typeface="+mn-ea"/>
                <a:cs typeface="+mn-cs"/>
              </a:rPr>
              <a:t>Speaking Points:</a:t>
            </a:r>
          </a:p>
          <a:p>
            <a:endParaRPr lang="en-US" sz="800" kern="1200" baseline="0" dirty="0">
              <a:solidFill>
                <a:schemeClr val="tx1"/>
              </a:solidFill>
              <a:effectLst/>
              <a:latin typeface="Segoe UI" pitchFamily="34" charset="0"/>
              <a:ea typeface="+mn-ea"/>
              <a:cs typeface="+mn-cs"/>
            </a:endParaRPr>
          </a:p>
          <a:p>
            <a:pPr marL="171450" indent="-171450">
              <a:buFont typeface="Arial" pitchFamily="34" charset="0"/>
              <a:buChar char="•"/>
            </a:pPr>
            <a:r>
              <a:rPr lang="en-US" dirty="0">
                <a:effectLst/>
              </a:rPr>
              <a:t>Windows Azure Mobile Services enables you to set the following permissions on table operations: </a:t>
            </a:r>
          </a:p>
          <a:p>
            <a:r>
              <a:rPr lang="en-US" b="1" dirty="0">
                <a:effectLst/>
              </a:rPr>
              <a:t>Everyone</a:t>
            </a:r>
            <a:r>
              <a:rPr lang="en-US" dirty="0">
                <a:effectLst/>
              </a:rPr>
              <a:t>: This means that any request for the operation against the table is accepted. This option leaves your data wide-open for everyone to access. </a:t>
            </a:r>
            <a:br>
              <a:rPr lang="en-US" dirty="0">
                <a:effectLst/>
              </a:rPr>
            </a:br>
            <a:r>
              <a:rPr lang="en-US" b="1" dirty="0">
                <a:effectLst/>
              </a:rPr>
              <a:t>Anybody with the Application Key</a:t>
            </a:r>
            <a:r>
              <a:rPr lang="en-US" dirty="0">
                <a:effectLst/>
              </a:rPr>
              <a:t>: Only the correct application key is required to perform the operation. The application key is distributed with the application. Because this key is not securely distributed, it cannot be considered a security token. To secure access to you mobile service data, you must implement authentication. </a:t>
            </a:r>
            <a:br>
              <a:rPr lang="en-US" dirty="0">
                <a:effectLst/>
              </a:rPr>
            </a:br>
            <a:r>
              <a:rPr lang="en-US" b="1" dirty="0">
                <a:effectLst/>
              </a:rPr>
              <a:t>Only Authenticated Users</a:t>
            </a:r>
            <a:r>
              <a:rPr lang="en-US" dirty="0">
                <a:effectLst/>
              </a:rPr>
              <a:t>: Only authenticated users are permitted to perform the operation. In this preview release, clients are authenticated by Live Connect services. Scripts can be used to further restrict access to tables based on an authenticated user. </a:t>
            </a:r>
            <a:br>
              <a:rPr lang="en-US" dirty="0">
                <a:effectLst/>
              </a:rPr>
            </a:br>
            <a:r>
              <a:rPr lang="en-US" b="1" dirty="0">
                <a:effectLst/>
              </a:rPr>
              <a:t>Only Scripts and Admins</a:t>
            </a:r>
            <a:r>
              <a:rPr lang="en-US" dirty="0">
                <a:effectLst/>
              </a:rPr>
              <a:t>: The operation requires the service master key, which limits the operation only to registered scripts or to administrator accounts. </a:t>
            </a:r>
          </a:p>
          <a:p>
            <a:pPr marL="171450" lvl="0" indent="-171450">
              <a:buFont typeface="Arial" pitchFamily="34" charset="0"/>
              <a:buChar char="•"/>
            </a:pPr>
            <a:endParaRPr lang="en-US" sz="800" kern="1200" baseline="0" dirty="0">
              <a:solidFill>
                <a:schemeClr val="tx1"/>
              </a:solidFill>
              <a:effectLst/>
              <a:latin typeface="Segoe UI" pitchFamily="34" charset="0"/>
              <a:ea typeface="+mn-ea"/>
              <a:cs typeface="+mn-cs"/>
            </a:endParaRPr>
          </a:p>
          <a:p>
            <a:pPr marL="171450" lvl="0" indent="-171450">
              <a:buFont typeface="Arial" pitchFamily="34" charset="0"/>
              <a:buChar char="•"/>
            </a:pPr>
            <a:r>
              <a:rPr lang="en-US" sz="800" kern="1200" baseline="0" dirty="0">
                <a:solidFill>
                  <a:schemeClr val="tx1"/>
                </a:solidFill>
                <a:effectLst/>
                <a:latin typeface="Segoe UI" pitchFamily="34" charset="0"/>
                <a:ea typeface="+mn-ea"/>
                <a:cs typeface="+mn-cs"/>
              </a:rPr>
              <a:t>The user parameter is available in all server side scripts methods and can be used to add more granular </a:t>
            </a:r>
            <a:r>
              <a:rPr lang="en-US" sz="800" kern="1200" baseline="0" dirty="0" err="1">
                <a:solidFill>
                  <a:schemeClr val="tx1"/>
                </a:solidFill>
                <a:effectLst/>
                <a:latin typeface="Segoe UI" pitchFamily="34" charset="0"/>
                <a:ea typeface="+mn-ea"/>
                <a:cs typeface="+mn-cs"/>
              </a:rPr>
              <a:t>auth</a:t>
            </a:r>
            <a:r>
              <a:rPr lang="en-US" sz="800" kern="1200" baseline="0" dirty="0">
                <a:solidFill>
                  <a:schemeClr val="tx1"/>
                </a:solidFill>
                <a:effectLst/>
                <a:latin typeface="Segoe UI" pitchFamily="34" charset="0"/>
                <a:ea typeface="+mn-ea"/>
                <a:cs typeface="+mn-cs"/>
              </a:rPr>
              <a:t> polices on you CRUD operations</a:t>
            </a:r>
            <a:endParaRPr lang="en-US" sz="800" kern="1200" dirty="0">
              <a:solidFill>
                <a:schemeClr val="tx1"/>
              </a:solidFill>
              <a:effectLst/>
              <a:latin typeface="Segoe UI" pitchFamily="34" charset="0"/>
              <a:ea typeface="+mn-ea"/>
              <a:cs typeface="+mn-cs"/>
            </a:endParaRPr>
          </a:p>
          <a:p>
            <a:pPr marL="0" lvl="0" indent="0">
              <a:buFont typeface="Arial" pitchFamily="34" charset="0"/>
              <a:buNone/>
            </a:pPr>
            <a:endParaRPr lang="en-US" sz="800" kern="1200" dirty="0">
              <a:solidFill>
                <a:schemeClr val="tx1"/>
              </a:solidFill>
              <a:effectLst/>
              <a:latin typeface="Segoe UI" pitchFamily="34" charset="0"/>
              <a:ea typeface="+mn-ea"/>
              <a:cs typeface="+mn-cs"/>
            </a:endParaRPr>
          </a:p>
          <a:p>
            <a:r>
              <a:rPr lang="en-US" sz="800" b="1" kern="1200" dirty="0">
                <a:solidFill>
                  <a:schemeClr val="tx1"/>
                </a:solidFill>
                <a:effectLst/>
                <a:latin typeface="Segoe UI" pitchFamily="34" charset="0"/>
                <a:ea typeface="+mn-ea"/>
                <a:cs typeface="+mn-cs"/>
              </a:rPr>
              <a:t>Notes:</a:t>
            </a:r>
            <a:r>
              <a:rPr lang="en-US" sz="800" kern="1200" dirty="0">
                <a:solidFill>
                  <a:schemeClr val="tx1"/>
                </a:solidFill>
                <a:effectLst/>
                <a:latin typeface="Segoe UI" pitchFamily="34" charset="0"/>
                <a:ea typeface="+mn-ea"/>
                <a:cs typeface="+mn-cs"/>
              </a:rPr>
              <a:t> </a:t>
            </a:r>
            <a:endParaRPr lang="en-US" dirty="0">
              <a:effectLst/>
            </a:endParaRPr>
          </a:p>
          <a:p>
            <a:endParaRPr lang="en-US" dirty="0"/>
          </a:p>
          <a:p>
            <a:endParaRPr lang="he-IL" dirty="0"/>
          </a:p>
        </p:txBody>
      </p:sp>
      <p:sp>
        <p:nvSpPr>
          <p:cNvPr id="4" name="Slide Number Placeholder 3"/>
          <p:cNvSpPr>
            <a:spLocks noGrp="1"/>
          </p:cNvSpPr>
          <p:nvPr>
            <p:ph type="sldNum" sz="quarter" idx="10"/>
          </p:nvPr>
        </p:nvSpPr>
        <p:spPr/>
        <p:txBody>
          <a:bodyPr/>
          <a:lstStyle/>
          <a:p>
            <a:fld id="{6EB2C444-7E63-4103-85FA-1FE31E2158B2}" type="slidenum">
              <a:rPr lang="he-IL" smtClean="0"/>
              <a:t>64</a:t>
            </a:fld>
            <a:endParaRPr lang="he-IL"/>
          </a:p>
        </p:txBody>
      </p:sp>
    </p:spTree>
    <p:extLst>
      <p:ext uri="{BB962C8B-B14F-4D97-AF65-F5344CB8AC3E}">
        <p14:creationId xmlns:p14="http://schemas.microsoft.com/office/powerpoint/2010/main" val="26552013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7CD0C1C-FBF9-4552-B144-EC64788A975F}" type="slidenum">
              <a:rPr lang="en-IN" smtClean="0"/>
              <a:t>68</a:t>
            </a:fld>
            <a:endParaRPr lang="en-IN"/>
          </a:p>
        </p:txBody>
      </p:sp>
    </p:spTree>
    <p:extLst>
      <p:ext uri="{BB962C8B-B14F-4D97-AF65-F5344CB8AC3E}">
        <p14:creationId xmlns:p14="http://schemas.microsoft.com/office/powerpoint/2010/main" val="1132923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7CD0C1C-FBF9-4552-B144-EC64788A975F}" type="slidenum">
              <a:rPr lang="en-IN" smtClean="0"/>
              <a:t>70</a:t>
            </a:fld>
            <a:endParaRPr lang="en-IN"/>
          </a:p>
        </p:txBody>
      </p:sp>
    </p:spTree>
    <p:extLst>
      <p:ext uri="{BB962C8B-B14F-4D97-AF65-F5344CB8AC3E}">
        <p14:creationId xmlns:p14="http://schemas.microsoft.com/office/powerpoint/2010/main" val="6099260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7CD0C1C-FBF9-4552-B144-EC64788A975F}" type="slidenum">
              <a:rPr lang="en-IN" smtClean="0"/>
              <a:t>74</a:t>
            </a:fld>
            <a:endParaRPr lang="en-IN"/>
          </a:p>
        </p:txBody>
      </p:sp>
    </p:spTree>
    <p:extLst>
      <p:ext uri="{BB962C8B-B14F-4D97-AF65-F5344CB8AC3E}">
        <p14:creationId xmlns:p14="http://schemas.microsoft.com/office/powerpoint/2010/main" val="11943872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7CD0C1C-FBF9-4552-B144-EC64788A975F}" type="slidenum">
              <a:rPr lang="en-IN" smtClean="0"/>
              <a:t>75</a:t>
            </a:fld>
            <a:endParaRPr lang="en-IN"/>
          </a:p>
        </p:txBody>
      </p:sp>
    </p:spTree>
    <p:extLst>
      <p:ext uri="{BB962C8B-B14F-4D97-AF65-F5344CB8AC3E}">
        <p14:creationId xmlns:p14="http://schemas.microsoft.com/office/powerpoint/2010/main" val="2775336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7CD0C1C-FBF9-4552-B144-EC64788A975F}" type="slidenum">
              <a:rPr lang="en-IN" smtClean="0"/>
              <a:t>6</a:t>
            </a:fld>
            <a:endParaRPr lang="en-IN"/>
          </a:p>
        </p:txBody>
      </p:sp>
    </p:spTree>
    <p:extLst>
      <p:ext uri="{BB962C8B-B14F-4D97-AF65-F5344CB8AC3E}">
        <p14:creationId xmlns:p14="http://schemas.microsoft.com/office/powerpoint/2010/main" val="1678563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7CD0C1C-FBF9-4552-B144-EC64788A975F}" type="slidenum">
              <a:rPr lang="en-IN" smtClean="0"/>
              <a:t>13</a:t>
            </a:fld>
            <a:endParaRPr lang="en-IN"/>
          </a:p>
        </p:txBody>
      </p:sp>
    </p:spTree>
    <p:extLst>
      <p:ext uri="{BB962C8B-B14F-4D97-AF65-F5344CB8AC3E}">
        <p14:creationId xmlns:p14="http://schemas.microsoft.com/office/powerpoint/2010/main" val="2153389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7CD0C1C-FBF9-4552-B144-EC64788A975F}" type="slidenum">
              <a:rPr lang="en-IN" smtClean="0"/>
              <a:t>18</a:t>
            </a:fld>
            <a:endParaRPr lang="en-IN"/>
          </a:p>
        </p:txBody>
      </p:sp>
    </p:spTree>
    <p:extLst>
      <p:ext uri="{BB962C8B-B14F-4D97-AF65-F5344CB8AC3E}">
        <p14:creationId xmlns:p14="http://schemas.microsoft.com/office/powerpoint/2010/main" val="399722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7CD0C1C-FBF9-4552-B144-EC64788A975F}" type="slidenum">
              <a:rPr lang="en-IN" smtClean="0"/>
              <a:t>19</a:t>
            </a:fld>
            <a:endParaRPr lang="en-IN"/>
          </a:p>
        </p:txBody>
      </p:sp>
    </p:spTree>
    <p:extLst>
      <p:ext uri="{BB962C8B-B14F-4D97-AF65-F5344CB8AC3E}">
        <p14:creationId xmlns:p14="http://schemas.microsoft.com/office/powerpoint/2010/main" val="3816882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300 miles</a:t>
            </a:r>
          </a:p>
          <a:p>
            <a:r>
              <a:rPr lang="en-IN" dirty="0"/>
              <a:t>Same geography</a:t>
            </a:r>
          </a:p>
          <a:p>
            <a:r>
              <a:rPr lang="en-IN" dirty="0"/>
              <a:t>Replication of resource like storage account</a:t>
            </a:r>
          </a:p>
          <a:p>
            <a:r>
              <a:rPr lang="en-IN" dirty="0"/>
              <a:t>Planned updates is one region in a pair at a time</a:t>
            </a:r>
          </a:p>
          <a:p>
            <a:r>
              <a:rPr lang="en-IN" dirty="0"/>
              <a:t>For extensive outage, one region in every pair is given priority</a:t>
            </a:r>
          </a:p>
          <a:p>
            <a:r>
              <a:rPr lang="en-IN" dirty="0"/>
              <a:t>Data stays within the sovereign region</a:t>
            </a:r>
          </a:p>
        </p:txBody>
      </p:sp>
      <p:sp>
        <p:nvSpPr>
          <p:cNvPr id="4" name="Slide Number Placeholder 3"/>
          <p:cNvSpPr>
            <a:spLocks noGrp="1"/>
          </p:cNvSpPr>
          <p:nvPr>
            <p:ph type="sldNum" sz="quarter" idx="5"/>
          </p:nvPr>
        </p:nvSpPr>
        <p:spPr/>
        <p:txBody>
          <a:bodyPr/>
          <a:lstStyle/>
          <a:p>
            <a:fld id="{17CD0C1C-FBF9-4552-B144-EC64788A975F}" type="slidenum">
              <a:rPr lang="en-IN" smtClean="0"/>
              <a:t>23</a:t>
            </a:fld>
            <a:endParaRPr lang="en-IN"/>
          </a:p>
        </p:txBody>
      </p:sp>
    </p:spTree>
    <p:extLst>
      <p:ext uri="{BB962C8B-B14F-4D97-AF65-F5344CB8AC3E}">
        <p14:creationId xmlns:p14="http://schemas.microsoft.com/office/powerpoint/2010/main" val="4116068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Bryon</a:t>
            </a:r>
          </a:p>
          <a:p>
            <a:endParaRPr lang="en-US" sz="1000" dirty="0"/>
          </a:p>
          <a:p>
            <a:r>
              <a:rPr lang="en-US" sz="1000" dirty="0"/>
              <a:t>Because these are backed by Azure</a:t>
            </a:r>
            <a:r>
              <a:rPr lang="en-US" sz="1000" baseline="0" dirty="0"/>
              <a:t> storage.  We end up doing triplicate copies of everything.  So every write that is made to the storage is triplicate copied onto the machines before we come back and say its done.  This gives you that high durability that Azure storage promises.  </a:t>
            </a:r>
          </a:p>
          <a:p>
            <a:endParaRPr lang="en-US" sz="1000" baseline="0" dirty="0"/>
          </a:p>
          <a:p>
            <a:r>
              <a:rPr lang="en-US" sz="1000" baseline="0" dirty="0"/>
              <a:t>1TB per disk and we allow for up to 64 disk.  Striped.</a:t>
            </a:r>
          </a:p>
          <a:p>
            <a:endParaRPr lang="en-US" sz="1000" baseline="0" dirty="0"/>
          </a:p>
          <a:p>
            <a:r>
              <a:rPr lang="en-US" sz="1000" baseline="0" dirty="0"/>
              <a:t>500 IOPS – 32,000 IOPS total</a:t>
            </a:r>
          </a:p>
          <a:p>
            <a:endParaRPr lang="en-US" sz="1000" baseline="0" dirty="0"/>
          </a:p>
          <a:p>
            <a:r>
              <a:rPr lang="en-US" sz="1000" baseline="0" dirty="0"/>
              <a:t>This is for standard spinning disk.  You may have also heard that we are now offering </a:t>
            </a:r>
            <a:r>
              <a:rPr lang="en-US" sz="1000" baseline="0" dirty="0" err="1"/>
              <a:t>perimium</a:t>
            </a:r>
            <a:r>
              <a:rPr lang="en-US" sz="1000" baseline="0" dirty="0"/>
              <a:t> storage which is based on SSD disks.  Premium storage bumps up the maximum IOPS quite a bit and we’ll be talking about that in a few minutes.</a:t>
            </a:r>
            <a:endParaRPr lang="en-US" sz="1000"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1E76DAC-4389-45FA-ACC3-E28A6BAE08AE}" type="datetime1">
              <a:rPr lang="en-US" smtClean="0">
                <a:solidFill>
                  <a:prstClr val="black"/>
                </a:solidFill>
              </a:rPr>
              <a:pPr/>
              <a:t>11/15/2019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69238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Bryon Surace</a:t>
            </a:r>
          </a:p>
          <a:p>
            <a:endParaRPr lang="en-US" dirty="0"/>
          </a:p>
          <a:p>
            <a:r>
              <a:rPr lang="en-US" dirty="0"/>
              <a:t>So</a:t>
            </a:r>
            <a:r>
              <a:rPr lang="en-US" baseline="0" dirty="0"/>
              <a:t> when you’re creating and deploying your application, you want to consider High Availability.  </a:t>
            </a:r>
          </a:p>
          <a:p>
            <a:endParaRPr lang="en-US" baseline="0" dirty="0"/>
          </a:p>
          <a:p>
            <a:r>
              <a:rPr lang="en-US" baseline="0" dirty="0"/>
              <a:t>SQL is the example but it works on Linux as well</a:t>
            </a:r>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1065849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Bryon Surace</a:t>
            </a:r>
          </a:p>
          <a:p>
            <a:endParaRPr lang="en-US" dirty="0"/>
          </a:p>
          <a:p>
            <a:r>
              <a:rPr lang="en-US" dirty="0"/>
              <a:t>Client Affinity – isn’t a full layer7</a:t>
            </a:r>
            <a:r>
              <a:rPr lang="en-US" baseline="0" dirty="0"/>
              <a:t> </a:t>
            </a:r>
            <a:r>
              <a:rPr lang="en-US" baseline="0" dirty="0" err="1"/>
              <a:t>swtich</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34</a:t>
            </a:fld>
            <a:endParaRPr lang="en-US"/>
          </a:p>
        </p:txBody>
      </p:sp>
    </p:spTree>
    <p:extLst>
      <p:ext uri="{BB962C8B-B14F-4D97-AF65-F5344CB8AC3E}">
        <p14:creationId xmlns:p14="http://schemas.microsoft.com/office/powerpoint/2010/main" val="2292639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F6537-6A45-4078-9929-311DCED7BF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2F2C9F3-C707-4BC0-85A8-F924CBB35A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C9FEF37-E963-4888-A27A-671B37AA1CE1}"/>
              </a:ext>
            </a:extLst>
          </p:cNvPr>
          <p:cNvSpPr>
            <a:spLocks noGrp="1"/>
          </p:cNvSpPr>
          <p:nvPr>
            <p:ph type="dt" sz="half" idx="10"/>
          </p:nvPr>
        </p:nvSpPr>
        <p:spPr/>
        <p:txBody>
          <a:bodyPr/>
          <a:lstStyle/>
          <a:p>
            <a:fld id="{B393FB08-40A1-48E7-B47A-7DF8AB783A63}" type="datetimeFigureOut">
              <a:rPr lang="en-IN" smtClean="0"/>
              <a:t>15-11-2019</a:t>
            </a:fld>
            <a:endParaRPr lang="en-IN" dirty="0"/>
          </a:p>
        </p:txBody>
      </p:sp>
      <p:sp>
        <p:nvSpPr>
          <p:cNvPr id="5" name="Footer Placeholder 4">
            <a:extLst>
              <a:ext uri="{FF2B5EF4-FFF2-40B4-BE49-F238E27FC236}">
                <a16:creationId xmlns:a16="http://schemas.microsoft.com/office/drawing/2014/main" id="{3D54F1C2-80B8-4D9F-B4A4-0D85BEB2F5FD}"/>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141BDD97-AE81-4F3F-BD0A-1FBD6F2028C2}"/>
              </a:ext>
            </a:extLst>
          </p:cNvPr>
          <p:cNvSpPr>
            <a:spLocks noGrp="1"/>
          </p:cNvSpPr>
          <p:nvPr>
            <p:ph type="sldNum" sz="quarter" idx="12"/>
          </p:nvPr>
        </p:nvSpPr>
        <p:spPr/>
        <p:txBody>
          <a:bodyPr/>
          <a:lstStyle/>
          <a:p>
            <a:fld id="{86A5E92F-8DE6-4E5A-8F36-008D2F4B3B31}" type="slidenum">
              <a:rPr lang="en-IN" smtClean="0"/>
              <a:t>‹#›</a:t>
            </a:fld>
            <a:endParaRPr lang="en-IN" dirty="0"/>
          </a:p>
        </p:txBody>
      </p:sp>
    </p:spTree>
    <p:extLst>
      <p:ext uri="{BB962C8B-B14F-4D97-AF65-F5344CB8AC3E}">
        <p14:creationId xmlns:p14="http://schemas.microsoft.com/office/powerpoint/2010/main" val="2351110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94CB2-D728-4788-9862-03BBE143559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9B76A68-4CE5-4BA4-9EEF-431FE73C1DA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18FD4C9-FC95-40AA-A2C5-7F2365BB52D2}"/>
              </a:ext>
            </a:extLst>
          </p:cNvPr>
          <p:cNvSpPr>
            <a:spLocks noGrp="1"/>
          </p:cNvSpPr>
          <p:nvPr>
            <p:ph type="dt" sz="half" idx="10"/>
          </p:nvPr>
        </p:nvSpPr>
        <p:spPr/>
        <p:txBody>
          <a:bodyPr/>
          <a:lstStyle/>
          <a:p>
            <a:fld id="{B393FB08-40A1-48E7-B47A-7DF8AB783A63}" type="datetimeFigureOut">
              <a:rPr lang="en-IN" smtClean="0"/>
              <a:t>15-11-2019</a:t>
            </a:fld>
            <a:endParaRPr lang="en-IN" dirty="0"/>
          </a:p>
        </p:txBody>
      </p:sp>
      <p:sp>
        <p:nvSpPr>
          <p:cNvPr id="5" name="Footer Placeholder 4">
            <a:extLst>
              <a:ext uri="{FF2B5EF4-FFF2-40B4-BE49-F238E27FC236}">
                <a16:creationId xmlns:a16="http://schemas.microsoft.com/office/drawing/2014/main" id="{0096FB82-B2E4-4492-AAD9-C73DEABE63EC}"/>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ED3ABEE8-9632-4439-B9A0-85C6A512F8A7}"/>
              </a:ext>
            </a:extLst>
          </p:cNvPr>
          <p:cNvSpPr>
            <a:spLocks noGrp="1"/>
          </p:cNvSpPr>
          <p:nvPr>
            <p:ph type="sldNum" sz="quarter" idx="12"/>
          </p:nvPr>
        </p:nvSpPr>
        <p:spPr/>
        <p:txBody>
          <a:bodyPr/>
          <a:lstStyle/>
          <a:p>
            <a:fld id="{86A5E92F-8DE6-4E5A-8F36-008D2F4B3B31}" type="slidenum">
              <a:rPr lang="en-IN" smtClean="0"/>
              <a:t>‹#›</a:t>
            </a:fld>
            <a:endParaRPr lang="en-IN" dirty="0"/>
          </a:p>
        </p:txBody>
      </p:sp>
    </p:spTree>
    <p:extLst>
      <p:ext uri="{BB962C8B-B14F-4D97-AF65-F5344CB8AC3E}">
        <p14:creationId xmlns:p14="http://schemas.microsoft.com/office/powerpoint/2010/main" val="2233449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359D4F-2150-452D-8ECB-CC8165E7991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622401E-C8A2-4DBB-AE74-A418563728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32EEC94-60CB-4AFB-8D9B-CFCF30EF7D66}"/>
              </a:ext>
            </a:extLst>
          </p:cNvPr>
          <p:cNvSpPr>
            <a:spLocks noGrp="1"/>
          </p:cNvSpPr>
          <p:nvPr>
            <p:ph type="dt" sz="half" idx="10"/>
          </p:nvPr>
        </p:nvSpPr>
        <p:spPr/>
        <p:txBody>
          <a:bodyPr/>
          <a:lstStyle/>
          <a:p>
            <a:fld id="{B393FB08-40A1-48E7-B47A-7DF8AB783A63}" type="datetimeFigureOut">
              <a:rPr lang="en-IN" smtClean="0"/>
              <a:t>15-11-2019</a:t>
            </a:fld>
            <a:endParaRPr lang="en-IN" dirty="0"/>
          </a:p>
        </p:txBody>
      </p:sp>
      <p:sp>
        <p:nvSpPr>
          <p:cNvPr id="5" name="Footer Placeholder 4">
            <a:extLst>
              <a:ext uri="{FF2B5EF4-FFF2-40B4-BE49-F238E27FC236}">
                <a16:creationId xmlns:a16="http://schemas.microsoft.com/office/drawing/2014/main" id="{86E643D3-1576-4A56-A73F-BF5E46B47F9C}"/>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AF925A6A-C7E3-49F7-8778-CB3FBD69F028}"/>
              </a:ext>
            </a:extLst>
          </p:cNvPr>
          <p:cNvSpPr>
            <a:spLocks noGrp="1"/>
          </p:cNvSpPr>
          <p:nvPr>
            <p:ph type="sldNum" sz="quarter" idx="12"/>
          </p:nvPr>
        </p:nvSpPr>
        <p:spPr/>
        <p:txBody>
          <a:bodyPr/>
          <a:lstStyle/>
          <a:p>
            <a:fld id="{86A5E92F-8DE6-4E5A-8F36-008D2F4B3B31}" type="slidenum">
              <a:rPr lang="en-IN" smtClean="0"/>
              <a:t>‹#›</a:t>
            </a:fld>
            <a:endParaRPr lang="en-IN" dirty="0"/>
          </a:p>
        </p:txBody>
      </p:sp>
    </p:spTree>
    <p:extLst>
      <p:ext uri="{BB962C8B-B14F-4D97-AF65-F5344CB8AC3E}">
        <p14:creationId xmlns:p14="http://schemas.microsoft.com/office/powerpoint/2010/main" val="19870569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gradFill>
                  <a:gsLst>
                    <a:gs pos="2920">
                      <a:schemeClr val="tx2"/>
                    </a:gs>
                    <a:gs pos="39000">
                      <a:schemeClr val="tx2"/>
                    </a:gs>
                  </a:gsLst>
                  <a:lin ang="5400000" scaled="0"/>
                </a:gradFill>
              </a:defRPr>
            </a:lvl1pPr>
            <a:lvl2pPr marL="28009" indent="0">
              <a:buNone/>
              <a:defRPr sz="1961"/>
            </a:lvl2pPr>
            <a:lvl3pPr marL="219403" indent="0">
              <a:buNone/>
              <a:defRPr sz="1961"/>
            </a:lvl3pPr>
            <a:lvl4pPr marL="466815" indent="0">
              <a:buNone/>
              <a:defRPr sz="1765"/>
            </a:lvl4pPr>
            <a:lvl5pPr marL="725117"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5439443" y="6567022"/>
            <a:ext cx="1313115"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srgbClr val="FFFFFF">
                        <a:alpha val="50000"/>
                      </a:srgbClr>
                    </a:gs>
                    <a:gs pos="86000">
                      <a:srgbClr val="FFFFFF">
                        <a:alpha val="50000"/>
                      </a:srgbClr>
                    </a:gs>
                  </a:gsLst>
                  <a:lin ang="5400000" scaled="0"/>
                </a:gradFill>
                <a:latin typeface="Segoe Semibold" pitchFamily="34" charset="0"/>
              </a:rPr>
              <a:t>NDA Confidential</a:t>
            </a:r>
          </a:p>
        </p:txBody>
      </p:sp>
    </p:spTree>
    <p:extLst>
      <p:ext uri="{BB962C8B-B14F-4D97-AF65-F5344CB8AC3E}">
        <p14:creationId xmlns:p14="http://schemas.microsoft.com/office/powerpoint/2010/main" val="307990335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98E00-4498-4830-8737-D15D6573DE4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6F114AB-CE3D-4CB7-95C2-8B373215DD1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13163F0-20DB-4AA6-BB48-929190A0156A}"/>
              </a:ext>
            </a:extLst>
          </p:cNvPr>
          <p:cNvSpPr>
            <a:spLocks noGrp="1"/>
          </p:cNvSpPr>
          <p:nvPr>
            <p:ph type="dt" sz="half" idx="10"/>
          </p:nvPr>
        </p:nvSpPr>
        <p:spPr/>
        <p:txBody>
          <a:bodyPr/>
          <a:lstStyle/>
          <a:p>
            <a:fld id="{B393FB08-40A1-48E7-B47A-7DF8AB783A63}" type="datetimeFigureOut">
              <a:rPr lang="en-IN" smtClean="0"/>
              <a:t>15-11-2019</a:t>
            </a:fld>
            <a:endParaRPr lang="en-IN" dirty="0"/>
          </a:p>
        </p:txBody>
      </p:sp>
      <p:sp>
        <p:nvSpPr>
          <p:cNvPr id="5" name="Footer Placeholder 4">
            <a:extLst>
              <a:ext uri="{FF2B5EF4-FFF2-40B4-BE49-F238E27FC236}">
                <a16:creationId xmlns:a16="http://schemas.microsoft.com/office/drawing/2014/main" id="{92A62898-F01B-4520-8FC9-DEEB05C5A82E}"/>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A603A5FB-BE90-4640-8A83-28B3F1CBE9DE}"/>
              </a:ext>
            </a:extLst>
          </p:cNvPr>
          <p:cNvSpPr>
            <a:spLocks noGrp="1"/>
          </p:cNvSpPr>
          <p:nvPr>
            <p:ph type="sldNum" sz="quarter" idx="12"/>
          </p:nvPr>
        </p:nvSpPr>
        <p:spPr/>
        <p:txBody>
          <a:bodyPr/>
          <a:lstStyle/>
          <a:p>
            <a:fld id="{86A5E92F-8DE6-4E5A-8F36-008D2F4B3B31}" type="slidenum">
              <a:rPr lang="en-IN" smtClean="0"/>
              <a:t>‹#›</a:t>
            </a:fld>
            <a:endParaRPr lang="en-IN" dirty="0"/>
          </a:p>
        </p:txBody>
      </p:sp>
    </p:spTree>
    <p:extLst>
      <p:ext uri="{BB962C8B-B14F-4D97-AF65-F5344CB8AC3E}">
        <p14:creationId xmlns:p14="http://schemas.microsoft.com/office/powerpoint/2010/main" val="1418425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73013-8703-48DB-BF73-F82CFA220B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23E5181-90F7-4E52-BDDF-533F09EA9E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EF19D6-9CE5-4134-83A1-E0A0DF8E76DF}"/>
              </a:ext>
            </a:extLst>
          </p:cNvPr>
          <p:cNvSpPr>
            <a:spLocks noGrp="1"/>
          </p:cNvSpPr>
          <p:nvPr>
            <p:ph type="dt" sz="half" idx="10"/>
          </p:nvPr>
        </p:nvSpPr>
        <p:spPr/>
        <p:txBody>
          <a:bodyPr/>
          <a:lstStyle/>
          <a:p>
            <a:fld id="{B393FB08-40A1-48E7-B47A-7DF8AB783A63}" type="datetimeFigureOut">
              <a:rPr lang="en-IN" smtClean="0"/>
              <a:t>15-11-2019</a:t>
            </a:fld>
            <a:endParaRPr lang="en-IN" dirty="0"/>
          </a:p>
        </p:txBody>
      </p:sp>
      <p:sp>
        <p:nvSpPr>
          <p:cNvPr id="5" name="Footer Placeholder 4">
            <a:extLst>
              <a:ext uri="{FF2B5EF4-FFF2-40B4-BE49-F238E27FC236}">
                <a16:creationId xmlns:a16="http://schemas.microsoft.com/office/drawing/2014/main" id="{68FCD96F-B291-4348-B19A-23C62E81445C}"/>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071B22EE-3613-4DA2-B881-B9BCB9DB65D7}"/>
              </a:ext>
            </a:extLst>
          </p:cNvPr>
          <p:cNvSpPr>
            <a:spLocks noGrp="1"/>
          </p:cNvSpPr>
          <p:nvPr>
            <p:ph type="sldNum" sz="quarter" idx="12"/>
          </p:nvPr>
        </p:nvSpPr>
        <p:spPr/>
        <p:txBody>
          <a:bodyPr/>
          <a:lstStyle/>
          <a:p>
            <a:fld id="{86A5E92F-8DE6-4E5A-8F36-008D2F4B3B31}" type="slidenum">
              <a:rPr lang="en-IN" smtClean="0"/>
              <a:t>‹#›</a:t>
            </a:fld>
            <a:endParaRPr lang="en-IN" dirty="0"/>
          </a:p>
        </p:txBody>
      </p:sp>
    </p:spTree>
    <p:extLst>
      <p:ext uri="{BB962C8B-B14F-4D97-AF65-F5344CB8AC3E}">
        <p14:creationId xmlns:p14="http://schemas.microsoft.com/office/powerpoint/2010/main" val="120907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3A9D6-486E-4617-87B2-E2DAC9863EB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D768B2D-4BD3-4B9A-8F52-F363B2AAD3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32EE1C3-8FB1-4DE1-8936-0E6D3ADE4F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3D83C01-0E23-448A-99AB-5CCD0350D4B2}"/>
              </a:ext>
            </a:extLst>
          </p:cNvPr>
          <p:cNvSpPr>
            <a:spLocks noGrp="1"/>
          </p:cNvSpPr>
          <p:nvPr>
            <p:ph type="dt" sz="half" idx="10"/>
          </p:nvPr>
        </p:nvSpPr>
        <p:spPr/>
        <p:txBody>
          <a:bodyPr/>
          <a:lstStyle/>
          <a:p>
            <a:fld id="{B393FB08-40A1-48E7-B47A-7DF8AB783A63}" type="datetimeFigureOut">
              <a:rPr lang="en-IN" smtClean="0"/>
              <a:t>15-11-2019</a:t>
            </a:fld>
            <a:endParaRPr lang="en-IN" dirty="0"/>
          </a:p>
        </p:txBody>
      </p:sp>
      <p:sp>
        <p:nvSpPr>
          <p:cNvPr id="6" name="Footer Placeholder 5">
            <a:extLst>
              <a:ext uri="{FF2B5EF4-FFF2-40B4-BE49-F238E27FC236}">
                <a16:creationId xmlns:a16="http://schemas.microsoft.com/office/drawing/2014/main" id="{282F1698-0716-4CD2-A91B-B44CE8EEA3C2}"/>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A0C777AD-75A2-4418-9FC2-71A5B995BB6B}"/>
              </a:ext>
            </a:extLst>
          </p:cNvPr>
          <p:cNvSpPr>
            <a:spLocks noGrp="1"/>
          </p:cNvSpPr>
          <p:nvPr>
            <p:ph type="sldNum" sz="quarter" idx="12"/>
          </p:nvPr>
        </p:nvSpPr>
        <p:spPr/>
        <p:txBody>
          <a:bodyPr/>
          <a:lstStyle/>
          <a:p>
            <a:fld id="{86A5E92F-8DE6-4E5A-8F36-008D2F4B3B31}" type="slidenum">
              <a:rPr lang="en-IN" smtClean="0"/>
              <a:t>‹#›</a:t>
            </a:fld>
            <a:endParaRPr lang="en-IN" dirty="0"/>
          </a:p>
        </p:txBody>
      </p:sp>
    </p:spTree>
    <p:extLst>
      <p:ext uri="{BB962C8B-B14F-4D97-AF65-F5344CB8AC3E}">
        <p14:creationId xmlns:p14="http://schemas.microsoft.com/office/powerpoint/2010/main" val="1404397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C7F88-CC4D-4DBE-BCC6-B86376BEFEB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D48930A-328C-4844-9630-D06DCC02D2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0201F0-4181-46CA-9F24-738B1E648D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2370E7B-25B1-40AB-B340-9D04D61E21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C465E5-FFEA-4E98-9C41-D0519BA2553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52E8AFE-667C-4973-BFA6-3D32E0C74B88}"/>
              </a:ext>
            </a:extLst>
          </p:cNvPr>
          <p:cNvSpPr>
            <a:spLocks noGrp="1"/>
          </p:cNvSpPr>
          <p:nvPr>
            <p:ph type="dt" sz="half" idx="10"/>
          </p:nvPr>
        </p:nvSpPr>
        <p:spPr/>
        <p:txBody>
          <a:bodyPr/>
          <a:lstStyle/>
          <a:p>
            <a:fld id="{B393FB08-40A1-48E7-B47A-7DF8AB783A63}" type="datetimeFigureOut">
              <a:rPr lang="en-IN" smtClean="0"/>
              <a:t>15-11-2019</a:t>
            </a:fld>
            <a:endParaRPr lang="en-IN" dirty="0"/>
          </a:p>
        </p:txBody>
      </p:sp>
      <p:sp>
        <p:nvSpPr>
          <p:cNvPr id="8" name="Footer Placeholder 7">
            <a:extLst>
              <a:ext uri="{FF2B5EF4-FFF2-40B4-BE49-F238E27FC236}">
                <a16:creationId xmlns:a16="http://schemas.microsoft.com/office/drawing/2014/main" id="{6E1965C5-36A3-4AC0-96C4-8111D7425CB5}"/>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5E46CA25-872E-4091-A33F-FE71B70A8682}"/>
              </a:ext>
            </a:extLst>
          </p:cNvPr>
          <p:cNvSpPr>
            <a:spLocks noGrp="1"/>
          </p:cNvSpPr>
          <p:nvPr>
            <p:ph type="sldNum" sz="quarter" idx="12"/>
          </p:nvPr>
        </p:nvSpPr>
        <p:spPr/>
        <p:txBody>
          <a:bodyPr/>
          <a:lstStyle/>
          <a:p>
            <a:fld id="{86A5E92F-8DE6-4E5A-8F36-008D2F4B3B31}" type="slidenum">
              <a:rPr lang="en-IN" smtClean="0"/>
              <a:t>‹#›</a:t>
            </a:fld>
            <a:endParaRPr lang="en-IN" dirty="0"/>
          </a:p>
        </p:txBody>
      </p:sp>
    </p:spTree>
    <p:extLst>
      <p:ext uri="{BB962C8B-B14F-4D97-AF65-F5344CB8AC3E}">
        <p14:creationId xmlns:p14="http://schemas.microsoft.com/office/powerpoint/2010/main" val="3474646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9CFEB-F597-45D0-990F-DCD2BFA6194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776B88F-1731-4DDE-A269-89FB11770130}"/>
              </a:ext>
            </a:extLst>
          </p:cNvPr>
          <p:cNvSpPr>
            <a:spLocks noGrp="1"/>
          </p:cNvSpPr>
          <p:nvPr>
            <p:ph type="dt" sz="half" idx="10"/>
          </p:nvPr>
        </p:nvSpPr>
        <p:spPr/>
        <p:txBody>
          <a:bodyPr/>
          <a:lstStyle/>
          <a:p>
            <a:fld id="{B393FB08-40A1-48E7-B47A-7DF8AB783A63}" type="datetimeFigureOut">
              <a:rPr lang="en-IN" smtClean="0"/>
              <a:t>15-11-2019</a:t>
            </a:fld>
            <a:endParaRPr lang="en-IN" dirty="0"/>
          </a:p>
        </p:txBody>
      </p:sp>
      <p:sp>
        <p:nvSpPr>
          <p:cNvPr id="4" name="Footer Placeholder 3">
            <a:extLst>
              <a:ext uri="{FF2B5EF4-FFF2-40B4-BE49-F238E27FC236}">
                <a16:creationId xmlns:a16="http://schemas.microsoft.com/office/drawing/2014/main" id="{6EDCFCC1-DAAD-48C2-B638-7EB03B263C17}"/>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0DA503D1-0DDC-46C9-9716-C7978E5D7CEA}"/>
              </a:ext>
            </a:extLst>
          </p:cNvPr>
          <p:cNvSpPr>
            <a:spLocks noGrp="1"/>
          </p:cNvSpPr>
          <p:nvPr>
            <p:ph type="sldNum" sz="quarter" idx="12"/>
          </p:nvPr>
        </p:nvSpPr>
        <p:spPr/>
        <p:txBody>
          <a:bodyPr/>
          <a:lstStyle/>
          <a:p>
            <a:fld id="{86A5E92F-8DE6-4E5A-8F36-008D2F4B3B31}" type="slidenum">
              <a:rPr lang="en-IN" smtClean="0"/>
              <a:t>‹#›</a:t>
            </a:fld>
            <a:endParaRPr lang="en-IN" dirty="0"/>
          </a:p>
        </p:txBody>
      </p:sp>
    </p:spTree>
    <p:extLst>
      <p:ext uri="{BB962C8B-B14F-4D97-AF65-F5344CB8AC3E}">
        <p14:creationId xmlns:p14="http://schemas.microsoft.com/office/powerpoint/2010/main" val="1073971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6E5BC8-1B19-4457-9F59-06A995ED57CB}"/>
              </a:ext>
            </a:extLst>
          </p:cNvPr>
          <p:cNvSpPr>
            <a:spLocks noGrp="1"/>
          </p:cNvSpPr>
          <p:nvPr>
            <p:ph type="dt" sz="half" idx="10"/>
          </p:nvPr>
        </p:nvSpPr>
        <p:spPr/>
        <p:txBody>
          <a:bodyPr/>
          <a:lstStyle/>
          <a:p>
            <a:fld id="{B393FB08-40A1-48E7-B47A-7DF8AB783A63}" type="datetimeFigureOut">
              <a:rPr lang="en-IN" smtClean="0"/>
              <a:t>15-11-2019</a:t>
            </a:fld>
            <a:endParaRPr lang="en-IN" dirty="0"/>
          </a:p>
        </p:txBody>
      </p:sp>
      <p:sp>
        <p:nvSpPr>
          <p:cNvPr id="3" name="Footer Placeholder 2">
            <a:extLst>
              <a:ext uri="{FF2B5EF4-FFF2-40B4-BE49-F238E27FC236}">
                <a16:creationId xmlns:a16="http://schemas.microsoft.com/office/drawing/2014/main" id="{59FE9637-ACB7-459D-94B7-B3603DA6B7A1}"/>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93AF5093-000D-4E59-9F12-4541F0705E48}"/>
              </a:ext>
            </a:extLst>
          </p:cNvPr>
          <p:cNvSpPr>
            <a:spLocks noGrp="1"/>
          </p:cNvSpPr>
          <p:nvPr>
            <p:ph type="sldNum" sz="quarter" idx="12"/>
          </p:nvPr>
        </p:nvSpPr>
        <p:spPr/>
        <p:txBody>
          <a:bodyPr/>
          <a:lstStyle/>
          <a:p>
            <a:fld id="{86A5E92F-8DE6-4E5A-8F36-008D2F4B3B31}" type="slidenum">
              <a:rPr lang="en-IN" smtClean="0"/>
              <a:t>‹#›</a:t>
            </a:fld>
            <a:endParaRPr lang="en-IN" dirty="0"/>
          </a:p>
        </p:txBody>
      </p:sp>
    </p:spTree>
    <p:extLst>
      <p:ext uri="{BB962C8B-B14F-4D97-AF65-F5344CB8AC3E}">
        <p14:creationId xmlns:p14="http://schemas.microsoft.com/office/powerpoint/2010/main" val="3753339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749E2-1FCE-49CF-9C2B-CBB01A724B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E8EE816-8765-4F7C-93E9-083486EF81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E4C7183-B807-4F9A-B684-D626FEAF4B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242D86-1866-46FE-BF86-254E1E260EC7}"/>
              </a:ext>
            </a:extLst>
          </p:cNvPr>
          <p:cNvSpPr>
            <a:spLocks noGrp="1"/>
          </p:cNvSpPr>
          <p:nvPr>
            <p:ph type="dt" sz="half" idx="10"/>
          </p:nvPr>
        </p:nvSpPr>
        <p:spPr/>
        <p:txBody>
          <a:bodyPr/>
          <a:lstStyle/>
          <a:p>
            <a:fld id="{B393FB08-40A1-48E7-B47A-7DF8AB783A63}" type="datetimeFigureOut">
              <a:rPr lang="en-IN" smtClean="0"/>
              <a:t>15-11-2019</a:t>
            </a:fld>
            <a:endParaRPr lang="en-IN" dirty="0"/>
          </a:p>
        </p:txBody>
      </p:sp>
      <p:sp>
        <p:nvSpPr>
          <p:cNvPr id="6" name="Footer Placeholder 5">
            <a:extLst>
              <a:ext uri="{FF2B5EF4-FFF2-40B4-BE49-F238E27FC236}">
                <a16:creationId xmlns:a16="http://schemas.microsoft.com/office/drawing/2014/main" id="{F89CE2B5-C02B-44EE-ADE8-B561E8A2EF3A}"/>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47211334-68BC-48FE-BD56-58784AD50D50}"/>
              </a:ext>
            </a:extLst>
          </p:cNvPr>
          <p:cNvSpPr>
            <a:spLocks noGrp="1"/>
          </p:cNvSpPr>
          <p:nvPr>
            <p:ph type="sldNum" sz="quarter" idx="12"/>
          </p:nvPr>
        </p:nvSpPr>
        <p:spPr/>
        <p:txBody>
          <a:bodyPr/>
          <a:lstStyle/>
          <a:p>
            <a:fld id="{86A5E92F-8DE6-4E5A-8F36-008D2F4B3B31}" type="slidenum">
              <a:rPr lang="en-IN" smtClean="0"/>
              <a:t>‹#›</a:t>
            </a:fld>
            <a:endParaRPr lang="en-IN" dirty="0"/>
          </a:p>
        </p:txBody>
      </p:sp>
    </p:spTree>
    <p:extLst>
      <p:ext uri="{BB962C8B-B14F-4D97-AF65-F5344CB8AC3E}">
        <p14:creationId xmlns:p14="http://schemas.microsoft.com/office/powerpoint/2010/main" val="1512453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D6F49-7CC2-4228-A184-8B2EF47E7B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E352DF3-8F15-41A7-8494-0C912F2408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DEC12271-E834-44A3-96CE-0ACF272786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EE470C-EE3F-46F8-BF37-DE1A1097240B}"/>
              </a:ext>
            </a:extLst>
          </p:cNvPr>
          <p:cNvSpPr>
            <a:spLocks noGrp="1"/>
          </p:cNvSpPr>
          <p:nvPr>
            <p:ph type="dt" sz="half" idx="10"/>
          </p:nvPr>
        </p:nvSpPr>
        <p:spPr/>
        <p:txBody>
          <a:bodyPr/>
          <a:lstStyle/>
          <a:p>
            <a:fld id="{B393FB08-40A1-48E7-B47A-7DF8AB783A63}" type="datetimeFigureOut">
              <a:rPr lang="en-IN" smtClean="0"/>
              <a:t>15-11-2019</a:t>
            </a:fld>
            <a:endParaRPr lang="en-IN" dirty="0"/>
          </a:p>
        </p:txBody>
      </p:sp>
      <p:sp>
        <p:nvSpPr>
          <p:cNvPr id="6" name="Footer Placeholder 5">
            <a:extLst>
              <a:ext uri="{FF2B5EF4-FFF2-40B4-BE49-F238E27FC236}">
                <a16:creationId xmlns:a16="http://schemas.microsoft.com/office/drawing/2014/main" id="{35E13AB7-84E7-4421-B45F-53F1E27A2E6F}"/>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B140F3C6-E1DE-479A-87C3-D9924F75EBD1}"/>
              </a:ext>
            </a:extLst>
          </p:cNvPr>
          <p:cNvSpPr>
            <a:spLocks noGrp="1"/>
          </p:cNvSpPr>
          <p:nvPr>
            <p:ph type="sldNum" sz="quarter" idx="12"/>
          </p:nvPr>
        </p:nvSpPr>
        <p:spPr/>
        <p:txBody>
          <a:bodyPr/>
          <a:lstStyle/>
          <a:p>
            <a:fld id="{86A5E92F-8DE6-4E5A-8F36-008D2F4B3B31}" type="slidenum">
              <a:rPr lang="en-IN" smtClean="0"/>
              <a:t>‹#›</a:t>
            </a:fld>
            <a:endParaRPr lang="en-IN" dirty="0"/>
          </a:p>
        </p:txBody>
      </p:sp>
    </p:spTree>
    <p:extLst>
      <p:ext uri="{BB962C8B-B14F-4D97-AF65-F5344CB8AC3E}">
        <p14:creationId xmlns:p14="http://schemas.microsoft.com/office/powerpoint/2010/main" val="1175077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F026F0-89D5-470C-95B9-51D765D55E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3569706-070D-4E47-9767-3FF5E76CC0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10CC766-93B5-4C11-881A-75254E3052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93FB08-40A1-48E7-B47A-7DF8AB783A63}" type="datetimeFigureOut">
              <a:rPr lang="en-IN" smtClean="0"/>
              <a:t>15-11-2019</a:t>
            </a:fld>
            <a:endParaRPr lang="en-IN" dirty="0"/>
          </a:p>
        </p:txBody>
      </p:sp>
      <p:sp>
        <p:nvSpPr>
          <p:cNvPr id="5" name="Footer Placeholder 4">
            <a:extLst>
              <a:ext uri="{FF2B5EF4-FFF2-40B4-BE49-F238E27FC236}">
                <a16:creationId xmlns:a16="http://schemas.microsoft.com/office/drawing/2014/main" id="{699ACE1B-922E-4CA2-A2CB-D5D303F287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4DDC4373-7B42-4496-A9F4-254E7D31F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A5E92F-8DE6-4E5A-8F36-008D2F4B3B31}" type="slidenum">
              <a:rPr lang="en-IN" smtClean="0"/>
              <a:t>‹#›</a:t>
            </a:fld>
            <a:endParaRPr lang="en-IN" dirty="0"/>
          </a:p>
        </p:txBody>
      </p:sp>
    </p:spTree>
    <p:extLst>
      <p:ext uri="{BB962C8B-B14F-4D97-AF65-F5344CB8AC3E}">
        <p14:creationId xmlns:p14="http://schemas.microsoft.com/office/powerpoint/2010/main" val="29229275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6.emf"/><Relationship Id="rId13" Type="http://schemas.openxmlformats.org/officeDocument/2006/relationships/image" Target="../media/image31.emf"/><Relationship Id="rId18" Type="http://schemas.openxmlformats.org/officeDocument/2006/relationships/image" Target="../media/image36.emf"/><Relationship Id="rId26" Type="http://schemas.openxmlformats.org/officeDocument/2006/relationships/image" Target="../media/image44.png"/><Relationship Id="rId39" Type="http://schemas.openxmlformats.org/officeDocument/2006/relationships/image" Target="../media/image57.png"/><Relationship Id="rId3" Type="http://schemas.openxmlformats.org/officeDocument/2006/relationships/image" Target="../media/image21.emf"/><Relationship Id="rId21" Type="http://schemas.openxmlformats.org/officeDocument/2006/relationships/image" Target="../media/image39.emf"/><Relationship Id="rId34" Type="http://schemas.openxmlformats.org/officeDocument/2006/relationships/image" Target="../media/image52.emf"/><Relationship Id="rId42" Type="http://schemas.openxmlformats.org/officeDocument/2006/relationships/image" Target="../media/image60.png"/><Relationship Id="rId47" Type="http://schemas.openxmlformats.org/officeDocument/2006/relationships/image" Target="../media/image65.png"/><Relationship Id="rId7" Type="http://schemas.openxmlformats.org/officeDocument/2006/relationships/image" Target="../media/image25.png"/><Relationship Id="rId12" Type="http://schemas.openxmlformats.org/officeDocument/2006/relationships/image" Target="../media/image30.emf"/><Relationship Id="rId17" Type="http://schemas.openxmlformats.org/officeDocument/2006/relationships/image" Target="../media/image35.png"/><Relationship Id="rId25" Type="http://schemas.openxmlformats.org/officeDocument/2006/relationships/image" Target="../media/image43.png"/><Relationship Id="rId33" Type="http://schemas.openxmlformats.org/officeDocument/2006/relationships/image" Target="../media/image51.emf"/><Relationship Id="rId38" Type="http://schemas.openxmlformats.org/officeDocument/2006/relationships/image" Target="../media/image56.png"/><Relationship Id="rId46" Type="http://schemas.openxmlformats.org/officeDocument/2006/relationships/image" Target="../media/image64.png"/><Relationship Id="rId2" Type="http://schemas.openxmlformats.org/officeDocument/2006/relationships/image" Target="../media/image20.png"/><Relationship Id="rId16" Type="http://schemas.openxmlformats.org/officeDocument/2006/relationships/image" Target="../media/image34.emf"/><Relationship Id="rId20" Type="http://schemas.openxmlformats.org/officeDocument/2006/relationships/image" Target="../media/image38.emf"/><Relationship Id="rId29" Type="http://schemas.openxmlformats.org/officeDocument/2006/relationships/image" Target="../media/image47.png"/><Relationship Id="rId41"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emf"/><Relationship Id="rId24" Type="http://schemas.openxmlformats.org/officeDocument/2006/relationships/image" Target="../media/image42.emf"/><Relationship Id="rId32" Type="http://schemas.openxmlformats.org/officeDocument/2006/relationships/image" Target="../media/image50.emf"/><Relationship Id="rId37" Type="http://schemas.openxmlformats.org/officeDocument/2006/relationships/image" Target="../media/image55.png"/><Relationship Id="rId40" Type="http://schemas.openxmlformats.org/officeDocument/2006/relationships/image" Target="../media/image58.png"/><Relationship Id="rId45" Type="http://schemas.openxmlformats.org/officeDocument/2006/relationships/image" Target="../media/image63.png"/><Relationship Id="rId5" Type="http://schemas.openxmlformats.org/officeDocument/2006/relationships/image" Target="../media/image23.png"/><Relationship Id="rId15" Type="http://schemas.openxmlformats.org/officeDocument/2006/relationships/image" Target="../media/image33.png"/><Relationship Id="rId23" Type="http://schemas.openxmlformats.org/officeDocument/2006/relationships/image" Target="../media/image41.png"/><Relationship Id="rId28" Type="http://schemas.openxmlformats.org/officeDocument/2006/relationships/image" Target="../media/image46.png"/><Relationship Id="rId36" Type="http://schemas.openxmlformats.org/officeDocument/2006/relationships/image" Target="../media/image54.png"/><Relationship Id="rId10" Type="http://schemas.openxmlformats.org/officeDocument/2006/relationships/image" Target="../media/image28.png"/><Relationship Id="rId19" Type="http://schemas.openxmlformats.org/officeDocument/2006/relationships/image" Target="../media/image37.emf"/><Relationship Id="rId31" Type="http://schemas.openxmlformats.org/officeDocument/2006/relationships/image" Target="../media/image49.png"/><Relationship Id="rId44" Type="http://schemas.openxmlformats.org/officeDocument/2006/relationships/image" Target="../media/image62.png"/><Relationship Id="rId4" Type="http://schemas.openxmlformats.org/officeDocument/2006/relationships/image" Target="../media/image22.emf"/><Relationship Id="rId9" Type="http://schemas.openxmlformats.org/officeDocument/2006/relationships/image" Target="../media/image27.emf"/><Relationship Id="rId14" Type="http://schemas.openxmlformats.org/officeDocument/2006/relationships/image" Target="../media/image32.emf"/><Relationship Id="rId22" Type="http://schemas.openxmlformats.org/officeDocument/2006/relationships/image" Target="../media/image40.png"/><Relationship Id="rId27" Type="http://schemas.openxmlformats.org/officeDocument/2006/relationships/image" Target="../media/image45.png"/><Relationship Id="rId30" Type="http://schemas.openxmlformats.org/officeDocument/2006/relationships/image" Target="../media/image48.png"/><Relationship Id="rId35" Type="http://schemas.openxmlformats.org/officeDocument/2006/relationships/image" Target="../media/image53.png"/><Relationship Id="rId43" Type="http://schemas.openxmlformats.org/officeDocument/2006/relationships/image" Target="../media/image61.png"/></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notesSlide" Target="../notesSlides/notesSlide8.xml"/><Relationship Id="rId3" Type="http://schemas.openxmlformats.org/officeDocument/2006/relationships/tags" Target="../tags/tag2.xml"/><Relationship Id="rId7" Type="http://schemas.openxmlformats.org/officeDocument/2006/relationships/slideLayout" Target="../slideLayouts/slideLayout2.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tags" Target="../tags/tag5.xml"/><Relationship Id="rId11" Type="http://schemas.openxmlformats.org/officeDocument/2006/relationships/image" Target="../media/image71.png"/><Relationship Id="rId5" Type="http://schemas.openxmlformats.org/officeDocument/2006/relationships/tags" Target="../tags/tag4.xml"/><Relationship Id="rId10" Type="http://schemas.openxmlformats.org/officeDocument/2006/relationships/image" Target="../media/image70.emf"/><Relationship Id="rId4" Type="http://schemas.openxmlformats.org/officeDocument/2006/relationships/tags" Target="../tags/tag3.xml"/><Relationship Id="rId9" Type="http://schemas.openxmlformats.org/officeDocument/2006/relationships/oleObject" Target="../embeddings/oleObject1.bin"/></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www.windowsazure.com/en-us/pricing/calculator/"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43.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0.emf"/><Relationship Id="rId4" Type="http://schemas.openxmlformats.org/officeDocument/2006/relationships/image" Target="../media/image79.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18" Type="http://schemas.openxmlformats.org/officeDocument/2006/relationships/image" Target="../media/image97.png"/><Relationship Id="rId26" Type="http://schemas.openxmlformats.org/officeDocument/2006/relationships/image" Target="../media/image103.png"/><Relationship Id="rId3" Type="http://schemas.openxmlformats.org/officeDocument/2006/relationships/image" Target="../media/image82.emf"/><Relationship Id="rId21" Type="http://schemas.openxmlformats.org/officeDocument/2006/relationships/image" Target="../media/image100.png"/><Relationship Id="rId7" Type="http://schemas.openxmlformats.org/officeDocument/2006/relationships/image" Target="../media/image86.emf"/><Relationship Id="rId12" Type="http://schemas.openxmlformats.org/officeDocument/2006/relationships/image" Target="../media/image91.png"/><Relationship Id="rId17" Type="http://schemas.openxmlformats.org/officeDocument/2006/relationships/image" Target="../media/image96.png"/><Relationship Id="rId25" Type="http://schemas.openxmlformats.org/officeDocument/2006/relationships/image" Target="../media/image51.emf"/><Relationship Id="rId2" Type="http://schemas.openxmlformats.org/officeDocument/2006/relationships/image" Target="../media/image81.png"/><Relationship Id="rId16" Type="http://schemas.openxmlformats.org/officeDocument/2006/relationships/image" Target="../media/image95.png"/><Relationship Id="rId20"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0.png"/><Relationship Id="rId24" Type="http://schemas.microsoft.com/office/2007/relationships/hdphoto" Target="../media/hdphoto1.wdp"/><Relationship Id="rId5" Type="http://schemas.openxmlformats.org/officeDocument/2006/relationships/image" Target="../media/image84.emf"/><Relationship Id="rId15" Type="http://schemas.openxmlformats.org/officeDocument/2006/relationships/image" Target="../media/image94.png"/><Relationship Id="rId23" Type="http://schemas.openxmlformats.org/officeDocument/2006/relationships/image" Target="../media/image102.png"/><Relationship Id="rId10" Type="http://schemas.openxmlformats.org/officeDocument/2006/relationships/image" Target="../media/image89.emf"/><Relationship Id="rId19" Type="http://schemas.openxmlformats.org/officeDocument/2006/relationships/image" Target="../media/image98.png"/><Relationship Id="rId4" Type="http://schemas.openxmlformats.org/officeDocument/2006/relationships/image" Target="../media/image83.emf"/><Relationship Id="rId9" Type="http://schemas.openxmlformats.org/officeDocument/2006/relationships/image" Target="../media/image88.png"/><Relationship Id="rId14" Type="http://schemas.openxmlformats.org/officeDocument/2006/relationships/image" Target="../media/image93.png"/><Relationship Id="rId22" Type="http://schemas.openxmlformats.org/officeDocument/2006/relationships/image" Target="../media/image101.png"/><Relationship Id="rId27" Type="http://schemas.openxmlformats.org/officeDocument/2006/relationships/image" Target="../media/image10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107.png"/><Relationship Id="rId2" Type="http://schemas.openxmlformats.org/officeDocument/2006/relationships/image" Target="../media/image89.emf"/><Relationship Id="rId1" Type="http://schemas.openxmlformats.org/officeDocument/2006/relationships/slideLayout" Target="../slideLayouts/slideLayout2.xml"/><Relationship Id="rId6" Type="http://schemas.openxmlformats.org/officeDocument/2006/relationships/image" Target="../media/image106.emf"/><Relationship Id="rId5" Type="http://schemas.openxmlformats.org/officeDocument/2006/relationships/image" Target="../media/image105.emf"/><Relationship Id="rId4" Type="http://schemas.openxmlformats.org/officeDocument/2006/relationships/image" Target="../media/image81.png"/></Relationships>
</file>

<file path=ppt/slides/_rels/slide5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3.xml.rels><?xml version="1.0" encoding="UTF-8" standalone="yes"?>
<Relationships xmlns="http://schemas.openxmlformats.org/package/2006/relationships"><Relationship Id="rId3" Type="http://schemas.openxmlformats.org/officeDocument/2006/relationships/image" Target="../media/image127.sv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9.emf"/><Relationship Id="rId7" Type="http://schemas.openxmlformats.org/officeDocument/2006/relationships/image" Target="../media/image133.emf"/><Relationship Id="rId2" Type="http://schemas.openxmlformats.org/officeDocument/2006/relationships/image" Target="../media/image128.emf"/><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emf"/><Relationship Id="rId4" Type="http://schemas.openxmlformats.org/officeDocument/2006/relationships/image" Target="../media/image130.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F5F28-3B8E-4E37-BA4A-F63F8B321EA6}"/>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110F6161-59BB-45B6-A44D-133B512CD1A3}"/>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1869830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79359-680B-4297-92A6-1F1ABBBD2387}"/>
              </a:ext>
            </a:extLst>
          </p:cNvPr>
          <p:cNvSpPr>
            <a:spLocks noGrp="1"/>
          </p:cNvSpPr>
          <p:nvPr>
            <p:ph type="title"/>
          </p:nvPr>
        </p:nvSpPr>
        <p:spPr/>
        <p:txBody>
          <a:bodyPr/>
          <a:lstStyle/>
          <a:p>
            <a:r>
              <a:rPr lang="en-IN" dirty="0"/>
              <a:t>Private Cloud</a:t>
            </a:r>
          </a:p>
        </p:txBody>
      </p:sp>
      <p:sp>
        <p:nvSpPr>
          <p:cNvPr id="3" name="Content Placeholder 2">
            <a:extLst>
              <a:ext uri="{FF2B5EF4-FFF2-40B4-BE49-F238E27FC236}">
                <a16:creationId xmlns:a16="http://schemas.microsoft.com/office/drawing/2014/main" id="{89C5B0B7-CAC5-4B98-A03B-A2C9F8682327}"/>
              </a:ext>
            </a:extLst>
          </p:cNvPr>
          <p:cNvSpPr>
            <a:spLocks noGrp="1"/>
          </p:cNvSpPr>
          <p:nvPr>
            <p:ph idx="1"/>
          </p:nvPr>
        </p:nvSpPr>
        <p:spPr/>
        <p:txBody>
          <a:bodyPr/>
          <a:lstStyle/>
          <a:p>
            <a:r>
              <a:rPr lang="en-IN" dirty="0"/>
              <a:t>Advantages</a:t>
            </a:r>
          </a:p>
          <a:p>
            <a:pPr lvl="1"/>
            <a:r>
              <a:rPr lang="en-IN" dirty="0"/>
              <a:t>Class activity</a:t>
            </a:r>
          </a:p>
          <a:p>
            <a:endParaRPr lang="en-IN" dirty="0"/>
          </a:p>
          <a:p>
            <a:endParaRPr lang="en-IN" dirty="0"/>
          </a:p>
          <a:p>
            <a:endParaRPr lang="en-IN" dirty="0"/>
          </a:p>
          <a:p>
            <a:r>
              <a:rPr lang="en-IN" dirty="0"/>
              <a:t>Disadvantages</a:t>
            </a:r>
          </a:p>
          <a:p>
            <a:pPr lvl="1"/>
            <a:r>
              <a:rPr lang="en-IN" dirty="0"/>
              <a:t>Class activity</a:t>
            </a:r>
          </a:p>
        </p:txBody>
      </p:sp>
    </p:spTree>
    <p:extLst>
      <p:ext uri="{BB962C8B-B14F-4D97-AF65-F5344CB8AC3E}">
        <p14:creationId xmlns:p14="http://schemas.microsoft.com/office/powerpoint/2010/main" val="2013639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79359-680B-4297-92A6-1F1ABBBD2387}"/>
              </a:ext>
            </a:extLst>
          </p:cNvPr>
          <p:cNvSpPr>
            <a:spLocks noGrp="1"/>
          </p:cNvSpPr>
          <p:nvPr>
            <p:ph type="title"/>
          </p:nvPr>
        </p:nvSpPr>
        <p:spPr/>
        <p:txBody>
          <a:bodyPr/>
          <a:lstStyle/>
          <a:p>
            <a:r>
              <a:rPr lang="en-IN" dirty="0"/>
              <a:t>Hybrid cloud</a:t>
            </a:r>
          </a:p>
        </p:txBody>
      </p:sp>
      <p:sp>
        <p:nvSpPr>
          <p:cNvPr id="3" name="Content Placeholder 2">
            <a:extLst>
              <a:ext uri="{FF2B5EF4-FFF2-40B4-BE49-F238E27FC236}">
                <a16:creationId xmlns:a16="http://schemas.microsoft.com/office/drawing/2014/main" id="{89C5B0B7-CAC5-4B98-A03B-A2C9F8682327}"/>
              </a:ext>
            </a:extLst>
          </p:cNvPr>
          <p:cNvSpPr>
            <a:spLocks noGrp="1"/>
          </p:cNvSpPr>
          <p:nvPr>
            <p:ph idx="1"/>
          </p:nvPr>
        </p:nvSpPr>
        <p:spPr/>
        <p:txBody>
          <a:bodyPr/>
          <a:lstStyle/>
          <a:p>
            <a:r>
              <a:rPr lang="en-IN" dirty="0"/>
              <a:t>Combines private and public cloud</a:t>
            </a:r>
          </a:p>
          <a:p>
            <a:endParaRPr lang="en-IN" dirty="0"/>
          </a:p>
          <a:p>
            <a:r>
              <a:rPr lang="en-IN" dirty="0"/>
              <a:t>Advantages and disadvantages</a:t>
            </a:r>
          </a:p>
          <a:p>
            <a:pPr lvl="1"/>
            <a:r>
              <a:rPr lang="en-IN" dirty="0"/>
              <a:t>Class activity</a:t>
            </a:r>
          </a:p>
        </p:txBody>
      </p:sp>
    </p:spTree>
    <p:extLst>
      <p:ext uri="{BB962C8B-B14F-4D97-AF65-F5344CB8AC3E}">
        <p14:creationId xmlns:p14="http://schemas.microsoft.com/office/powerpoint/2010/main" val="3321135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25886-2A6A-4F99-BFF5-5DD0C79D815D}"/>
              </a:ext>
            </a:extLst>
          </p:cNvPr>
          <p:cNvSpPr>
            <a:spLocks noGrp="1"/>
          </p:cNvSpPr>
          <p:nvPr>
            <p:ph type="title"/>
          </p:nvPr>
        </p:nvSpPr>
        <p:spPr/>
        <p:txBody>
          <a:bodyPr/>
          <a:lstStyle/>
          <a:p>
            <a:r>
              <a:rPr lang="en-IN" dirty="0"/>
              <a:t>Cloud Deployment models</a:t>
            </a:r>
          </a:p>
        </p:txBody>
      </p:sp>
      <p:sp>
        <p:nvSpPr>
          <p:cNvPr id="3" name="Content Placeholder 2">
            <a:extLst>
              <a:ext uri="{FF2B5EF4-FFF2-40B4-BE49-F238E27FC236}">
                <a16:creationId xmlns:a16="http://schemas.microsoft.com/office/drawing/2014/main" id="{35C60AB4-A30B-4A2B-8304-45150BE6AC03}"/>
              </a:ext>
            </a:extLst>
          </p:cNvPr>
          <p:cNvSpPr>
            <a:spLocks noGrp="1"/>
          </p:cNvSpPr>
          <p:nvPr>
            <p:ph idx="1"/>
          </p:nvPr>
        </p:nvSpPr>
        <p:spPr/>
        <p:txBody>
          <a:bodyPr/>
          <a:lstStyle/>
          <a:p>
            <a:endParaRPr lang="en-IN" dirty="0"/>
          </a:p>
          <a:p>
            <a:r>
              <a:rPr lang="en-IN" dirty="0"/>
              <a:t>IaaS</a:t>
            </a:r>
          </a:p>
          <a:p>
            <a:r>
              <a:rPr lang="en-IN" dirty="0"/>
              <a:t>PaaS</a:t>
            </a:r>
          </a:p>
          <a:p>
            <a:r>
              <a:rPr lang="en-IN" dirty="0"/>
              <a:t>SaaS</a:t>
            </a:r>
          </a:p>
        </p:txBody>
      </p:sp>
    </p:spTree>
    <p:extLst>
      <p:ext uri="{BB962C8B-B14F-4D97-AF65-F5344CB8AC3E}">
        <p14:creationId xmlns:p14="http://schemas.microsoft.com/office/powerpoint/2010/main" val="2926487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2879359-680B-4297-92A6-1F1ABBBD2387}"/>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IaaS</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38B6C41E-0BD1-4560-A2DB-8A8AFCC8ABA0}"/>
              </a:ext>
            </a:extLst>
          </p:cNvPr>
          <p:cNvPicPr>
            <a:picLocks noGrp="1" noChangeAspect="1"/>
          </p:cNvPicPr>
          <p:nvPr>
            <p:ph idx="1"/>
          </p:nvPr>
        </p:nvPicPr>
        <p:blipFill>
          <a:blip r:embed="rId3"/>
          <a:stretch>
            <a:fillRect/>
          </a:stretch>
        </p:blipFill>
        <p:spPr>
          <a:xfrm>
            <a:off x="320040" y="2856061"/>
            <a:ext cx="11496821" cy="3305336"/>
          </a:xfrm>
          <a:prstGeom prst="rect">
            <a:avLst/>
          </a:prstGeom>
        </p:spPr>
      </p:pic>
    </p:spTree>
    <p:extLst>
      <p:ext uri="{BB962C8B-B14F-4D97-AF65-F5344CB8AC3E}">
        <p14:creationId xmlns:p14="http://schemas.microsoft.com/office/powerpoint/2010/main" val="2890311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9D03126-EE15-49F2-A88D-0ACCC7C11183}"/>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PaaS</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descr="A screenshot of a cell phone&#10;&#10;Description automatically generated">
            <a:extLst>
              <a:ext uri="{FF2B5EF4-FFF2-40B4-BE49-F238E27FC236}">
                <a16:creationId xmlns:a16="http://schemas.microsoft.com/office/drawing/2014/main" id="{B9D4C044-AA1B-40FC-96C0-ED8C92C17717}"/>
              </a:ext>
            </a:extLst>
          </p:cNvPr>
          <p:cNvPicPr>
            <a:picLocks noGrp="1" noChangeAspect="1"/>
          </p:cNvPicPr>
          <p:nvPr>
            <p:ph idx="1"/>
          </p:nvPr>
        </p:nvPicPr>
        <p:blipFill>
          <a:blip r:embed="rId2"/>
          <a:stretch>
            <a:fillRect/>
          </a:stretch>
        </p:blipFill>
        <p:spPr>
          <a:xfrm>
            <a:off x="320040" y="3157853"/>
            <a:ext cx="11496821" cy="2701752"/>
          </a:xfrm>
          <a:prstGeom prst="rect">
            <a:avLst/>
          </a:prstGeom>
        </p:spPr>
      </p:pic>
    </p:spTree>
    <p:extLst>
      <p:ext uri="{BB962C8B-B14F-4D97-AF65-F5344CB8AC3E}">
        <p14:creationId xmlns:p14="http://schemas.microsoft.com/office/powerpoint/2010/main" val="13276033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A2294-2C5A-41C9-9D0B-940665445080}"/>
              </a:ext>
            </a:extLst>
          </p:cNvPr>
          <p:cNvSpPr>
            <a:spLocks noGrp="1"/>
          </p:cNvSpPr>
          <p:nvPr>
            <p:ph type="title"/>
          </p:nvPr>
        </p:nvSpPr>
        <p:spPr/>
        <p:txBody>
          <a:bodyPr/>
          <a:lstStyle/>
          <a:p>
            <a:r>
              <a:rPr lang="en-IN" dirty="0"/>
              <a:t>SaaS</a:t>
            </a:r>
          </a:p>
        </p:txBody>
      </p:sp>
      <p:sp>
        <p:nvSpPr>
          <p:cNvPr id="3" name="Content Placeholder 2">
            <a:extLst>
              <a:ext uri="{FF2B5EF4-FFF2-40B4-BE49-F238E27FC236}">
                <a16:creationId xmlns:a16="http://schemas.microsoft.com/office/drawing/2014/main" id="{2958C959-62A4-4F2A-AB6E-C6CAB71E5F53}"/>
              </a:ext>
            </a:extLst>
          </p:cNvPr>
          <p:cNvSpPr>
            <a:spLocks noGrp="1"/>
          </p:cNvSpPr>
          <p:nvPr>
            <p:ph idx="1"/>
          </p:nvPr>
        </p:nvSpPr>
        <p:spPr/>
        <p:txBody>
          <a:bodyPr/>
          <a:lstStyle/>
          <a:p>
            <a:r>
              <a:rPr lang="en-IN" dirty="0"/>
              <a:t>Software as a Services</a:t>
            </a:r>
          </a:p>
          <a:p>
            <a:endParaRPr lang="en-IN" dirty="0"/>
          </a:p>
          <a:p>
            <a:r>
              <a:rPr lang="en-IN" dirty="0"/>
              <a:t>E.g. O365, outlook.com, Hotmail.com and more</a:t>
            </a:r>
          </a:p>
        </p:txBody>
      </p:sp>
    </p:spTree>
    <p:extLst>
      <p:ext uri="{BB962C8B-B14F-4D97-AF65-F5344CB8AC3E}">
        <p14:creationId xmlns:p14="http://schemas.microsoft.com/office/powerpoint/2010/main" val="32030219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EB953-CCEA-4198-9EE1-2F7D6267755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DBB973B-3A72-4E0B-81D8-773CD811CD64}"/>
              </a:ext>
            </a:extLst>
          </p:cNvPr>
          <p:cNvSpPr>
            <a:spLocks noGrp="1"/>
          </p:cNvSpPr>
          <p:nvPr>
            <p:ph idx="1"/>
          </p:nvPr>
        </p:nvSpPr>
        <p:spPr/>
        <p:txBody>
          <a:bodyPr/>
          <a:lstStyle/>
          <a:p>
            <a:endParaRPr lang="en-IN"/>
          </a:p>
        </p:txBody>
      </p:sp>
      <p:pic>
        <p:nvPicPr>
          <p:cNvPr id="2050" name="Picture 2" descr="Image result for iaas paas saas">
            <a:extLst>
              <a:ext uri="{FF2B5EF4-FFF2-40B4-BE49-F238E27FC236}">
                <a16:creationId xmlns:a16="http://schemas.microsoft.com/office/drawing/2014/main" id="{CC5CA431-830F-46F9-83D7-BE7793F131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0375" y="0"/>
            <a:ext cx="87296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5976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0D12F-1607-4930-A1FB-D4F6D3DEFCE3}"/>
              </a:ext>
            </a:extLst>
          </p:cNvPr>
          <p:cNvSpPr>
            <a:spLocks noGrp="1"/>
          </p:cNvSpPr>
          <p:nvPr>
            <p:ph type="title"/>
          </p:nvPr>
        </p:nvSpPr>
        <p:spPr/>
        <p:txBody>
          <a:bodyPr/>
          <a:lstStyle/>
          <a:p>
            <a:endParaRPr lang="en-IN"/>
          </a:p>
        </p:txBody>
      </p:sp>
      <p:pic>
        <p:nvPicPr>
          <p:cNvPr id="1026" name="Picture 2" descr="Image result for iaas paas saas car">
            <a:extLst>
              <a:ext uri="{FF2B5EF4-FFF2-40B4-BE49-F238E27FC236}">
                <a16:creationId xmlns:a16="http://schemas.microsoft.com/office/drawing/2014/main" id="{4F399E1C-0087-431E-95B0-9646321ACFD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67815" y="445135"/>
            <a:ext cx="7705725" cy="5779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3502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descr="An illustration showing the level of abstraction in each category of cloud service.">
            <a:extLst>
              <a:ext uri="{FF2B5EF4-FFF2-40B4-BE49-F238E27FC236}">
                <a16:creationId xmlns:a16="http://schemas.microsoft.com/office/drawing/2014/main" id="{F38A981E-2079-4048-887B-580327540B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5361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DA45FD1-688A-44FC-85E3-1E31EFAEDDC2}"/>
              </a:ext>
            </a:extLst>
          </p:cNvPr>
          <p:cNvPicPr>
            <a:picLocks noGrp="1" noChangeAspect="1"/>
          </p:cNvPicPr>
          <p:nvPr>
            <p:ph idx="1"/>
          </p:nvPr>
        </p:nvPicPr>
        <p:blipFill rotWithShape="1">
          <a:blip r:embed="rId3"/>
          <a:srcRect t="9831" b="15418"/>
          <a:stretch/>
        </p:blipFill>
        <p:spPr>
          <a:xfrm>
            <a:off x="20" y="10"/>
            <a:ext cx="12191980" cy="6857990"/>
          </a:xfrm>
          <a:prstGeom prst="rect">
            <a:avLst/>
          </a:prstGeom>
        </p:spPr>
      </p:pic>
    </p:spTree>
    <p:extLst>
      <p:ext uri="{BB962C8B-B14F-4D97-AF65-F5344CB8AC3E}">
        <p14:creationId xmlns:p14="http://schemas.microsoft.com/office/powerpoint/2010/main" val="171756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FA187EC-7E52-46F8-B1B8-CC7CCE44519A}"/>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Cloud Computing</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8E91A474-1600-49C2-9F7D-893C1DF81DEB}"/>
              </a:ext>
            </a:extLst>
          </p:cNvPr>
          <p:cNvPicPr>
            <a:picLocks noGrp="1" noChangeAspect="1"/>
          </p:cNvPicPr>
          <p:nvPr>
            <p:ph idx="1"/>
          </p:nvPr>
        </p:nvPicPr>
        <p:blipFill>
          <a:blip r:embed="rId3"/>
          <a:stretch>
            <a:fillRect/>
          </a:stretch>
        </p:blipFill>
        <p:spPr>
          <a:xfrm>
            <a:off x="320040" y="3445274"/>
            <a:ext cx="11496821" cy="2126910"/>
          </a:xfrm>
          <a:prstGeom prst="rect">
            <a:avLst/>
          </a:prstGeom>
        </p:spPr>
      </p:pic>
    </p:spTree>
    <p:extLst>
      <p:ext uri="{BB962C8B-B14F-4D97-AF65-F5344CB8AC3E}">
        <p14:creationId xmlns:p14="http://schemas.microsoft.com/office/powerpoint/2010/main" val="16514726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8176C-F61F-44AA-BA00-0AA5B5040090}"/>
              </a:ext>
            </a:extLst>
          </p:cNvPr>
          <p:cNvSpPr>
            <a:spLocks noGrp="1"/>
          </p:cNvSpPr>
          <p:nvPr>
            <p:ph type="title"/>
          </p:nvPr>
        </p:nvSpPr>
        <p:spPr/>
        <p:txBody>
          <a:bodyPr/>
          <a:lstStyle/>
          <a:p>
            <a:r>
              <a:rPr lang="en-IN" dirty="0"/>
              <a:t>Major Concepts</a:t>
            </a:r>
          </a:p>
        </p:txBody>
      </p:sp>
      <p:sp>
        <p:nvSpPr>
          <p:cNvPr id="3" name="Content Placeholder 2">
            <a:extLst>
              <a:ext uri="{FF2B5EF4-FFF2-40B4-BE49-F238E27FC236}">
                <a16:creationId xmlns:a16="http://schemas.microsoft.com/office/drawing/2014/main" id="{140EE0B8-DD14-425C-8910-B1A4F5C132A2}"/>
              </a:ext>
            </a:extLst>
          </p:cNvPr>
          <p:cNvSpPr>
            <a:spLocks noGrp="1"/>
          </p:cNvSpPr>
          <p:nvPr>
            <p:ph idx="1"/>
          </p:nvPr>
        </p:nvSpPr>
        <p:spPr/>
        <p:txBody>
          <a:bodyPr/>
          <a:lstStyle/>
          <a:p>
            <a:r>
              <a:rPr lang="en-IN" dirty="0"/>
              <a:t>Region</a:t>
            </a:r>
          </a:p>
          <a:p>
            <a:r>
              <a:rPr lang="en-IN" dirty="0"/>
              <a:t>Special Regions – China Cloud, US Gov/DoD Iowa, Virginia</a:t>
            </a:r>
          </a:p>
          <a:p>
            <a:r>
              <a:rPr lang="en-IN" dirty="0"/>
              <a:t>Geographies</a:t>
            </a:r>
          </a:p>
          <a:p>
            <a:pPr lvl="1"/>
            <a:r>
              <a:rPr lang="en-IN" dirty="0"/>
              <a:t>Fault tolerant – regional failure</a:t>
            </a:r>
          </a:p>
          <a:p>
            <a:pPr lvl="1"/>
            <a:r>
              <a:rPr lang="en-IN" dirty="0"/>
              <a:t>Data residency, compliance, audit, sovereignty, resiliency</a:t>
            </a:r>
          </a:p>
          <a:p>
            <a:pPr lvl="2"/>
            <a:r>
              <a:rPr lang="en-IN" dirty="0"/>
              <a:t>Americas</a:t>
            </a:r>
          </a:p>
          <a:p>
            <a:pPr lvl="2"/>
            <a:r>
              <a:rPr lang="en-IN" dirty="0"/>
              <a:t>Europe</a:t>
            </a:r>
          </a:p>
          <a:p>
            <a:pPr lvl="2"/>
            <a:r>
              <a:rPr lang="en-IN" dirty="0"/>
              <a:t>Asia Pacific</a:t>
            </a:r>
          </a:p>
          <a:p>
            <a:pPr lvl="2"/>
            <a:r>
              <a:rPr lang="en-IN" dirty="0"/>
              <a:t>MEA</a:t>
            </a:r>
          </a:p>
        </p:txBody>
      </p:sp>
    </p:spTree>
    <p:extLst>
      <p:ext uri="{BB962C8B-B14F-4D97-AF65-F5344CB8AC3E}">
        <p14:creationId xmlns:p14="http://schemas.microsoft.com/office/powerpoint/2010/main" val="2045977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ap of available regions as of December 2018">
            <a:extLst>
              <a:ext uri="{FF2B5EF4-FFF2-40B4-BE49-F238E27FC236}">
                <a16:creationId xmlns:a16="http://schemas.microsoft.com/office/drawing/2014/main" id="{A37197BD-E271-4ABF-AF96-EFE1D5CD6C4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825415"/>
            <a:ext cx="10905066" cy="5207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73608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8176C-F61F-44AA-BA00-0AA5B5040090}"/>
              </a:ext>
            </a:extLst>
          </p:cNvPr>
          <p:cNvSpPr>
            <a:spLocks noGrp="1"/>
          </p:cNvSpPr>
          <p:nvPr>
            <p:ph type="title"/>
          </p:nvPr>
        </p:nvSpPr>
        <p:spPr>
          <a:xfrm>
            <a:off x="648929" y="629266"/>
            <a:ext cx="5127031" cy="1676603"/>
          </a:xfrm>
        </p:spPr>
        <p:txBody>
          <a:bodyPr>
            <a:normAutofit/>
          </a:bodyPr>
          <a:lstStyle/>
          <a:p>
            <a:r>
              <a:rPr lang="en-IN" dirty="0"/>
              <a:t>Availability Zones</a:t>
            </a:r>
            <a:br>
              <a:rPr lang="en-IN" dirty="0"/>
            </a:br>
            <a:endParaRPr lang="en-IN" dirty="0"/>
          </a:p>
        </p:txBody>
      </p:sp>
      <p:pic>
        <p:nvPicPr>
          <p:cNvPr id="4" name="Picture 3">
            <a:extLst>
              <a:ext uri="{FF2B5EF4-FFF2-40B4-BE49-F238E27FC236}">
                <a16:creationId xmlns:a16="http://schemas.microsoft.com/office/drawing/2014/main" id="{960B2057-EBD7-46DF-B8AB-00E94D63BC02}"/>
              </a:ext>
            </a:extLst>
          </p:cNvPr>
          <p:cNvPicPr>
            <a:picLocks noChangeAspect="1"/>
          </p:cNvPicPr>
          <p:nvPr/>
        </p:nvPicPr>
        <p:blipFill rotWithShape="1">
          <a:blip r:embed="rId2"/>
          <a:srcRect r="1096" b="3"/>
          <a:stretch/>
        </p:blipFill>
        <p:spPr>
          <a:xfrm>
            <a:off x="6090613" y="640082"/>
            <a:ext cx="5461724" cy="5577837"/>
          </a:xfrm>
          <a:prstGeom prst="rect">
            <a:avLst/>
          </a:prstGeom>
          <a:effectLst/>
        </p:spPr>
      </p:pic>
      <p:pic>
        <p:nvPicPr>
          <p:cNvPr id="5" name="Picture 4">
            <a:extLst>
              <a:ext uri="{FF2B5EF4-FFF2-40B4-BE49-F238E27FC236}">
                <a16:creationId xmlns:a16="http://schemas.microsoft.com/office/drawing/2014/main" id="{5F4A11F6-8A18-4BFE-AE7B-DA0486314DE9}"/>
              </a:ext>
            </a:extLst>
          </p:cNvPr>
          <p:cNvPicPr>
            <a:picLocks noChangeAspect="1"/>
          </p:cNvPicPr>
          <p:nvPr/>
        </p:nvPicPr>
        <p:blipFill>
          <a:blip r:embed="rId3"/>
          <a:stretch>
            <a:fillRect/>
          </a:stretch>
        </p:blipFill>
        <p:spPr>
          <a:xfrm>
            <a:off x="1850199" y="2042014"/>
            <a:ext cx="1771650" cy="2438400"/>
          </a:xfrm>
          <a:prstGeom prst="rect">
            <a:avLst/>
          </a:prstGeom>
        </p:spPr>
      </p:pic>
    </p:spTree>
    <p:extLst>
      <p:ext uri="{BB962C8B-B14F-4D97-AF65-F5344CB8AC3E}">
        <p14:creationId xmlns:p14="http://schemas.microsoft.com/office/powerpoint/2010/main" val="41215233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8176C-F61F-44AA-BA00-0AA5B5040090}"/>
              </a:ext>
            </a:extLst>
          </p:cNvPr>
          <p:cNvSpPr>
            <a:spLocks noGrp="1"/>
          </p:cNvSpPr>
          <p:nvPr>
            <p:ph type="title"/>
          </p:nvPr>
        </p:nvSpPr>
        <p:spPr/>
        <p:txBody>
          <a:bodyPr/>
          <a:lstStyle/>
          <a:p>
            <a:r>
              <a:rPr lang="en-IN" dirty="0"/>
              <a:t>Region pair</a:t>
            </a:r>
            <a:br>
              <a:rPr lang="en-IN" dirty="0"/>
            </a:br>
            <a:endParaRPr lang="en-IN" dirty="0"/>
          </a:p>
        </p:txBody>
      </p:sp>
      <p:sp>
        <p:nvSpPr>
          <p:cNvPr id="3" name="Content Placeholder 2">
            <a:extLst>
              <a:ext uri="{FF2B5EF4-FFF2-40B4-BE49-F238E27FC236}">
                <a16:creationId xmlns:a16="http://schemas.microsoft.com/office/drawing/2014/main" id="{140EE0B8-DD14-425C-8910-B1A4F5C132A2}"/>
              </a:ext>
            </a:extLst>
          </p:cNvPr>
          <p:cNvSpPr>
            <a:spLocks noGrp="1"/>
          </p:cNvSpPr>
          <p:nvPr>
            <p:ph idx="1"/>
          </p:nvPr>
        </p:nvSpPr>
        <p:spPr>
          <a:xfrm>
            <a:off x="838200" y="1467037"/>
            <a:ext cx="10515600" cy="4351338"/>
          </a:xfrm>
        </p:spPr>
        <p:txBody>
          <a:bodyPr/>
          <a:lstStyle/>
          <a:p>
            <a:pPr lvl="1"/>
            <a:r>
              <a:rPr lang="en-IN" dirty="0"/>
              <a:t>Helps in outage scenario</a:t>
            </a:r>
          </a:p>
          <a:p>
            <a:pPr lvl="1"/>
            <a:r>
              <a:rPr lang="en-IN" dirty="0"/>
              <a:t>Helps in planned updates</a:t>
            </a:r>
          </a:p>
          <a:p>
            <a:pPr lvl="1"/>
            <a:r>
              <a:rPr lang="en-IN" dirty="0"/>
              <a:t>Data sovereignty is maintained</a:t>
            </a:r>
          </a:p>
        </p:txBody>
      </p:sp>
      <p:pic>
        <p:nvPicPr>
          <p:cNvPr id="4" name="Picture 3">
            <a:extLst>
              <a:ext uri="{FF2B5EF4-FFF2-40B4-BE49-F238E27FC236}">
                <a16:creationId xmlns:a16="http://schemas.microsoft.com/office/drawing/2014/main" id="{A03437C9-C578-4F8A-8478-467EEC96DE30}"/>
              </a:ext>
            </a:extLst>
          </p:cNvPr>
          <p:cNvPicPr>
            <a:picLocks noChangeAspect="1"/>
          </p:cNvPicPr>
          <p:nvPr/>
        </p:nvPicPr>
        <p:blipFill>
          <a:blip r:embed="rId3"/>
          <a:stretch>
            <a:fillRect/>
          </a:stretch>
        </p:blipFill>
        <p:spPr>
          <a:xfrm>
            <a:off x="766482" y="3112340"/>
            <a:ext cx="10839450" cy="3381375"/>
          </a:xfrm>
          <a:prstGeom prst="rect">
            <a:avLst/>
          </a:prstGeom>
        </p:spPr>
      </p:pic>
    </p:spTree>
    <p:extLst>
      <p:ext uri="{BB962C8B-B14F-4D97-AF65-F5344CB8AC3E}">
        <p14:creationId xmlns:p14="http://schemas.microsoft.com/office/powerpoint/2010/main" val="7945586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8176C-F61F-44AA-BA00-0AA5B5040090}"/>
              </a:ext>
            </a:extLst>
          </p:cNvPr>
          <p:cNvSpPr>
            <a:spLocks noGrp="1"/>
          </p:cNvSpPr>
          <p:nvPr>
            <p:ph type="title"/>
          </p:nvPr>
        </p:nvSpPr>
        <p:spPr/>
        <p:txBody>
          <a:bodyPr/>
          <a:lstStyle/>
          <a:p>
            <a:r>
              <a:rPr lang="en-IN" dirty="0"/>
              <a:t>SLA</a:t>
            </a:r>
          </a:p>
        </p:txBody>
      </p:sp>
      <p:sp>
        <p:nvSpPr>
          <p:cNvPr id="3" name="Content Placeholder 2">
            <a:extLst>
              <a:ext uri="{FF2B5EF4-FFF2-40B4-BE49-F238E27FC236}">
                <a16:creationId xmlns:a16="http://schemas.microsoft.com/office/drawing/2014/main" id="{140EE0B8-DD14-425C-8910-B1A4F5C132A2}"/>
              </a:ext>
            </a:extLst>
          </p:cNvPr>
          <p:cNvSpPr>
            <a:spLocks noGrp="1"/>
          </p:cNvSpPr>
          <p:nvPr>
            <p:ph idx="1"/>
          </p:nvPr>
        </p:nvSpPr>
        <p:spPr/>
        <p:txBody>
          <a:bodyPr/>
          <a:lstStyle/>
          <a:p>
            <a:r>
              <a:rPr lang="en-IN" dirty="0"/>
              <a:t>Performance targets – Azure provides them for each service</a:t>
            </a:r>
          </a:p>
          <a:p>
            <a:r>
              <a:rPr lang="en-IN" dirty="0"/>
              <a:t>Uptime and connectivity guarantees</a:t>
            </a:r>
          </a:p>
          <a:p>
            <a:r>
              <a:rPr lang="en-IN" dirty="0"/>
              <a:t>Service credits</a:t>
            </a:r>
          </a:p>
          <a:p>
            <a:endParaRPr lang="en-IN" dirty="0"/>
          </a:p>
          <a:p>
            <a:pPr marL="0" indent="0">
              <a:buNone/>
            </a:pPr>
            <a:endParaRPr lang="en-IN" dirty="0"/>
          </a:p>
        </p:txBody>
      </p:sp>
    </p:spTree>
    <p:extLst>
      <p:ext uri="{BB962C8B-B14F-4D97-AF65-F5344CB8AC3E}">
        <p14:creationId xmlns:p14="http://schemas.microsoft.com/office/powerpoint/2010/main" val="17241866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8176C-F61F-44AA-BA00-0AA5B504009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40EE0B8-DD14-425C-8910-B1A4F5C132A2}"/>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A3FF513B-E319-42B4-944E-0848986098FB}"/>
              </a:ext>
            </a:extLst>
          </p:cNvPr>
          <p:cNvPicPr>
            <a:picLocks noChangeAspect="1"/>
          </p:cNvPicPr>
          <p:nvPr/>
        </p:nvPicPr>
        <p:blipFill>
          <a:blip r:embed="rId2"/>
          <a:stretch>
            <a:fillRect/>
          </a:stretch>
        </p:blipFill>
        <p:spPr>
          <a:xfrm>
            <a:off x="652462" y="1285875"/>
            <a:ext cx="10887075" cy="4286250"/>
          </a:xfrm>
          <a:prstGeom prst="rect">
            <a:avLst/>
          </a:prstGeom>
        </p:spPr>
      </p:pic>
    </p:spTree>
    <p:extLst>
      <p:ext uri="{BB962C8B-B14F-4D97-AF65-F5344CB8AC3E}">
        <p14:creationId xmlns:p14="http://schemas.microsoft.com/office/powerpoint/2010/main" val="305124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8176C-F61F-44AA-BA00-0AA5B5040090}"/>
              </a:ext>
            </a:extLst>
          </p:cNvPr>
          <p:cNvSpPr>
            <a:spLocks noGrp="1"/>
          </p:cNvSpPr>
          <p:nvPr>
            <p:ph type="title"/>
          </p:nvPr>
        </p:nvSpPr>
        <p:spPr/>
        <p:txBody>
          <a:bodyPr/>
          <a:lstStyle/>
          <a:p>
            <a:r>
              <a:rPr lang="en-IN" dirty="0"/>
              <a:t>Service Credit</a:t>
            </a:r>
          </a:p>
        </p:txBody>
      </p:sp>
      <p:pic>
        <p:nvPicPr>
          <p:cNvPr id="4" name="Content Placeholder 3">
            <a:extLst>
              <a:ext uri="{FF2B5EF4-FFF2-40B4-BE49-F238E27FC236}">
                <a16:creationId xmlns:a16="http://schemas.microsoft.com/office/drawing/2014/main" id="{3D0F147B-4F7F-4689-B3F2-65B3EA1508BA}"/>
              </a:ext>
            </a:extLst>
          </p:cNvPr>
          <p:cNvPicPr>
            <a:picLocks noGrp="1" noChangeAspect="1"/>
          </p:cNvPicPr>
          <p:nvPr>
            <p:ph idx="1"/>
          </p:nvPr>
        </p:nvPicPr>
        <p:blipFill>
          <a:blip r:embed="rId2"/>
          <a:stretch>
            <a:fillRect/>
          </a:stretch>
        </p:blipFill>
        <p:spPr>
          <a:xfrm>
            <a:off x="1504950" y="2791619"/>
            <a:ext cx="9182100" cy="2419350"/>
          </a:xfrm>
          <a:prstGeom prst="rect">
            <a:avLst/>
          </a:prstGeom>
        </p:spPr>
      </p:pic>
    </p:spTree>
    <p:extLst>
      <p:ext uri="{BB962C8B-B14F-4D97-AF65-F5344CB8AC3E}">
        <p14:creationId xmlns:p14="http://schemas.microsoft.com/office/powerpoint/2010/main" val="36610333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8176C-F61F-44AA-BA00-0AA5B5040090}"/>
              </a:ext>
            </a:extLst>
          </p:cNvPr>
          <p:cNvSpPr>
            <a:spLocks noGrp="1"/>
          </p:cNvSpPr>
          <p:nvPr>
            <p:ph type="title"/>
          </p:nvPr>
        </p:nvSpPr>
        <p:spPr/>
        <p:txBody>
          <a:bodyPr/>
          <a:lstStyle/>
          <a:p>
            <a:r>
              <a:rPr lang="en-IN" dirty="0"/>
              <a:t>Composite SLA</a:t>
            </a:r>
          </a:p>
        </p:txBody>
      </p:sp>
      <p:pic>
        <p:nvPicPr>
          <p:cNvPr id="4" name="Content Placeholder 3">
            <a:extLst>
              <a:ext uri="{FF2B5EF4-FFF2-40B4-BE49-F238E27FC236}">
                <a16:creationId xmlns:a16="http://schemas.microsoft.com/office/drawing/2014/main" id="{7EBA30C9-FF81-4C53-8924-B3AF3E76F4FF}"/>
              </a:ext>
            </a:extLst>
          </p:cNvPr>
          <p:cNvPicPr>
            <a:picLocks noGrp="1" noChangeAspect="1"/>
          </p:cNvPicPr>
          <p:nvPr>
            <p:ph idx="1"/>
          </p:nvPr>
        </p:nvPicPr>
        <p:blipFill>
          <a:blip r:embed="rId2"/>
          <a:stretch>
            <a:fillRect/>
          </a:stretch>
        </p:blipFill>
        <p:spPr>
          <a:xfrm>
            <a:off x="3495675" y="2309812"/>
            <a:ext cx="4514850" cy="2238375"/>
          </a:xfrm>
          <a:prstGeom prst="rect">
            <a:avLst/>
          </a:prstGeom>
        </p:spPr>
      </p:pic>
    </p:spTree>
    <p:extLst>
      <p:ext uri="{BB962C8B-B14F-4D97-AF65-F5344CB8AC3E}">
        <p14:creationId xmlns:p14="http://schemas.microsoft.com/office/powerpoint/2010/main" val="33123713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8176C-F61F-44AA-BA00-0AA5B5040090}"/>
              </a:ext>
            </a:extLst>
          </p:cNvPr>
          <p:cNvSpPr>
            <a:spLocks noGrp="1"/>
          </p:cNvSpPr>
          <p:nvPr>
            <p:ph type="title"/>
          </p:nvPr>
        </p:nvSpPr>
        <p:spPr/>
        <p:txBody>
          <a:bodyPr/>
          <a:lstStyle/>
          <a:p>
            <a:r>
              <a:rPr lang="en-IN" dirty="0"/>
              <a:t>Composite SLA</a:t>
            </a:r>
          </a:p>
        </p:txBody>
      </p:sp>
      <p:pic>
        <p:nvPicPr>
          <p:cNvPr id="4" name="Content Placeholder 3">
            <a:extLst>
              <a:ext uri="{FF2B5EF4-FFF2-40B4-BE49-F238E27FC236}">
                <a16:creationId xmlns:a16="http://schemas.microsoft.com/office/drawing/2014/main" id="{CC69E395-A2AE-44CB-9B22-2EAFA6230B08}"/>
              </a:ext>
            </a:extLst>
          </p:cNvPr>
          <p:cNvPicPr>
            <a:picLocks noGrp="1" noChangeAspect="1"/>
          </p:cNvPicPr>
          <p:nvPr>
            <p:ph idx="1"/>
          </p:nvPr>
        </p:nvPicPr>
        <p:blipFill>
          <a:blip r:embed="rId2"/>
          <a:stretch>
            <a:fillRect/>
          </a:stretch>
        </p:blipFill>
        <p:spPr>
          <a:xfrm>
            <a:off x="3810853" y="1585595"/>
            <a:ext cx="3884494" cy="4351338"/>
          </a:xfrm>
          <a:prstGeom prst="rect">
            <a:avLst/>
          </a:prstGeom>
        </p:spPr>
      </p:pic>
    </p:spTree>
    <p:extLst>
      <p:ext uri="{BB962C8B-B14F-4D97-AF65-F5344CB8AC3E}">
        <p14:creationId xmlns:p14="http://schemas.microsoft.com/office/powerpoint/2010/main" val="13184238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79359-680B-4297-92A6-1F1ABBBD238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9C5B0B7-CAC5-4B98-A03B-A2C9F8682327}"/>
              </a:ext>
            </a:extLst>
          </p:cNvPr>
          <p:cNvSpPr>
            <a:spLocks noGrp="1"/>
          </p:cNvSpPr>
          <p:nvPr>
            <p:ph idx="1"/>
          </p:nvPr>
        </p:nvSpPr>
        <p:spPr/>
        <p:txBody>
          <a:bodyPr/>
          <a:lstStyle/>
          <a:p>
            <a:endParaRPr lang="en-IN"/>
          </a:p>
        </p:txBody>
      </p:sp>
      <p:pic>
        <p:nvPicPr>
          <p:cNvPr id="4" name="Picture 2" descr="Diagram showing the big picture view of Azure services">
            <a:extLst>
              <a:ext uri="{FF2B5EF4-FFF2-40B4-BE49-F238E27FC236}">
                <a16:creationId xmlns:a16="http://schemas.microsoft.com/office/drawing/2014/main" id="{B90A45F8-B5C1-4D3F-A5BF-6129058FC6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3003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A187EC-7E52-46F8-B1B8-CC7CCE44519A}"/>
              </a:ext>
            </a:extLst>
          </p:cNvPr>
          <p:cNvSpPr>
            <a:spLocks noGrp="1"/>
          </p:cNvSpPr>
          <p:nvPr>
            <p:ph type="title"/>
          </p:nvPr>
        </p:nvSpPr>
        <p:spPr>
          <a:xfrm>
            <a:off x="640079" y="2053641"/>
            <a:ext cx="3669161" cy="2760098"/>
          </a:xfrm>
        </p:spPr>
        <p:txBody>
          <a:bodyPr>
            <a:normAutofit/>
          </a:bodyPr>
          <a:lstStyle/>
          <a:p>
            <a:r>
              <a:rPr lang="en-IN" dirty="0">
                <a:solidFill>
                  <a:srgbClr val="FFFFFF"/>
                </a:solidFill>
              </a:rPr>
              <a:t>Why ??</a:t>
            </a:r>
          </a:p>
        </p:txBody>
      </p:sp>
      <p:sp>
        <p:nvSpPr>
          <p:cNvPr id="3" name="Content Placeholder 2">
            <a:extLst>
              <a:ext uri="{FF2B5EF4-FFF2-40B4-BE49-F238E27FC236}">
                <a16:creationId xmlns:a16="http://schemas.microsoft.com/office/drawing/2014/main" id="{CD00720F-7569-4E77-9D9F-85D03A8E5239}"/>
              </a:ext>
            </a:extLst>
          </p:cNvPr>
          <p:cNvSpPr>
            <a:spLocks noGrp="1"/>
          </p:cNvSpPr>
          <p:nvPr>
            <p:ph idx="1"/>
          </p:nvPr>
        </p:nvSpPr>
        <p:spPr>
          <a:xfrm>
            <a:off x="6090574" y="801866"/>
            <a:ext cx="5306084" cy="5230634"/>
          </a:xfrm>
        </p:spPr>
        <p:txBody>
          <a:bodyPr anchor="ctr">
            <a:normAutofit/>
          </a:bodyPr>
          <a:lstStyle/>
          <a:p>
            <a:r>
              <a:rPr lang="en-IN" sz="2400" dirty="0">
                <a:solidFill>
                  <a:srgbClr val="000000"/>
                </a:solidFill>
              </a:rPr>
              <a:t>Cost Effective</a:t>
            </a:r>
          </a:p>
          <a:p>
            <a:pPr lvl="1"/>
            <a:r>
              <a:rPr lang="en-IN" dirty="0">
                <a:solidFill>
                  <a:srgbClr val="000000"/>
                </a:solidFill>
              </a:rPr>
              <a:t>Pay as you go</a:t>
            </a:r>
          </a:p>
          <a:p>
            <a:pPr lvl="1"/>
            <a:r>
              <a:rPr lang="en-IN" dirty="0">
                <a:solidFill>
                  <a:srgbClr val="000000"/>
                </a:solidFill>
              </a:rPr>
              <a:t>Consumption based pricing</a:t>
            </a:r>
          </a:p>
          <a:p>
            <a:pPr lvl="1"/>
            <a:r>
              <a:rPr lang="en-IN" dirty="0">
                <a:solidFill>
                  <a:srgbClr val="000000"/>
                </a:solidFill>
              </a:rPr>
              <a:t>Brings in economies of scale</a:t>
            </a:r>
          </a:p>
          <a:p>
            <a:pPr lvl="1"/>
            <a:r>
              <a:rPr lang="en-IN" dirty="0">
                <a:solidFill>
                  <a:srgbClr val="000000"/>
                </a:solidFill>
              </a:rPr>
              <a:t>No upfront infrastructure cost</a:t>
            </a:r>
          </a:p>
          <a:p>
            <a:pPr lvl="1"/>
            <a:r>
              <a:rPr lang="en-IN" dirty="0">
                <a:solidFill>
                  <a:srgbClr val="000000"/>
                </a:solidFill>
              </a:rPr>
              <a:t>The ability to pay for resources when they are needed</a:t>
            </a:r>
          </a:p>
          <a:p>
            <a:pPr lvl="1"/>
            <a:r>
              <a:rPr lang="en-IN" dirty="0">
                <a:solidFill>
                  <a:srgbClr val="000000"/>
                </a:solidFill>
              </a:rPr>
              <a:t>The ability to stop paying for resources that are not needed</a:t>
            </a:r>
          </a:p>
          <a:p>
            <a:pPr lvl="1"/>
            <a:r>
              <a:rPr lang="en-IN" dirty="0">
                <a:solidFill>
                  <a:srgbClr val="000000"/>
                </a:solidFill>
              </a:rPr>
              <a:t>Helps in cost prediction</a:t>
            </a:r>
          </a:p>
        </p:txBody>
      </p:sp>
    </p:spTree>
    <p:extLst>
      <p:ext uri="{BB962C8B-B14F-4D97-AF65-F5344CB8AC3E}">
        <p14:creationId xmlns:p14="http://schemas.microsoft.com/office/powerpoint/2010/main" val="37319766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a:t>Microsoft Azure Services</a:t>
            </a:r>
            <a:endParaRPr lang="he-IL" dirty="0"/>
          </a:p>
        </p:txBody>
      </p:sp>
      <p:sp>
        <p:nvSpPr>
          <p:cNvPr id="7" name="TextBox 6"/>
          <p:cNvSpPr txBox="1"/>
          <p:nvPr/>
        </p:nvSpPr>
        <p:spPr>
          <a:xfrm rot="16200000">
            <a:off x="-68658" y="5922850"/>
            <a:ext cx="900759" cy="738664"/>
          </a:xfrm>
          <a:prstGeom prst="rect">
            <a:avLst/>
          </a:prstGeom>
          <a:solidFill>
            <a:schemeClr val="bg1"/>
          </a:solidFill>
        </p:spPr>
        <p:txBody>
          <a:bodyPr wrap="none" rtlCol="0">
            <a:spAutoFit/>
          </a:bodyPr>
          <a:lstStyle/>
          <a:p>
            <a:pPr algn="ctr" defTabSz="932468"/>
            <a:r>
              <a:rPr lang="en-US" sz="1400" dirty="0">
                <a:solidFill>
                  <a:schemeClr val="tx2"/>
                </a:solidFill>
                <a:cs typeface="Segoe UI" panose="020B0502040204020203" pitchFamily="34" charset="0"/>
              </a:rPr>
              <a:t>Data</a:t>
            </a:r>
          </a:p>
          <a:p>
            <a:pPr algn="ctr" defTabSz="932468"/>
            <a:r>
              <a:rPr lang="en-US" sz="1400" dirty="0">
                <a:solidFill>
                  <a:schemeClr val="tx2"/>
                </a:solidFill>
                <a:cs typeface="Segoe UI" panose="020B0502040204020203" pitchFamily="34" charset="0"/>
              </a:rPr>
              <a:t>&amp; Storage</a:t>
            </a:r>
          </a:p>
          <a:p>
            <a:pPr algn="ctr" defTabSz="932468"/>
            <a:endParaRPr lang="en-US" sz="1400" dirty="0">
              <a:solidFill>
                <a:schemeClr val="tx2"/>
              </a:solidFill>
              <a:cs typeface="Segoe UI" panose="020B0502040204020203" pitchFamily="34" charset="0"/>
            </a:endParaRPr>
          </a:p>
        </p:txBody>
      </p:sp>
      <p:sp>
        <p:nvSpPr>
          <p:cNvPr id="8" name="TextBox 7"/>
          <p:cNvSpPr txBox="1"/>
          <p:nvPr/>
        </p:nvSpPr>
        <p:spPr>
          <a:xfrm rot="16200000">
            <a:off x="-145296" y="3516072"/>
            <a:ext cx="862737" cy="523220"/>
          </a:xfrm>
          <a:prstGeom prst="rect">
            <a:avLst/>
          </a:prstGeom>
          <a:noFill/>
        </p:spPr>
        <p:txBody>
          <a:bodyPr wrap="none" rtlCol="0">
            <a:spAutoFit/>
          </a:bodyPr>
          <a:lstStyle/>
          <a:p>
            <a:pPr algn="ctr" defTabSz="932468"/>
            <a:r>
              <a:rPr lang="en-US" sz="1400" dirty="0">
                <a:solidFill>
                  <a:schemeClr val="tx2"/>
                </a:solidFill>
                <a:cs typeface="Segoe UI" panose="020B0502040204020203" pitchFamily="34" charset="0"/>
              </a:rPr>
              <a:t>Web</a:t>
            </a:r>
          </a:p>
          <a:p>
            <a:pPr algn="ctr" defTabSz="932468"/>
            <a:r>
              <a:rPr lang="en-US" sz="1400" dirty="0">
                <a:solidFill>
                  <a:schemeClr val="tx2"/>
                </a:solidFill>
                <a:cs typeface="Segoe UI" panose="020B0502040204020203" pitchFamily="34" charset="0"/>
              </a:rPr>
              <a:t>&amp; Mobile</a:t>
            </a:r>
          </a:p>
        </p:txBody>
      </p:sp>
      <p:sp>
        <p:nvSpPr>
          <p:cNvPr id="9" name="TextBox 8"/>
          <p:cNvSpPr txBox="1"/>
          <p:nvPr/>
        </p:nvSpPr>
        <p:spPr>
          <a:xfrm rot="16200000">
            <a:off x="-130515" y="4898283"/>
            <a:ext cx="856004" cy="307777"/>
          </a:xfrm>
          <a:prstGeom prst="rect">
            <a:avLst/>
          </a:prstGeom>
          <a:noFill/>
        </p:spPr>
        <p:txBody>
          <a:bodyPr wrap="none" rtlCol="0">
            <a:spAutoFit/>
          </a:bodyPr>
          <a:lstStyle/>
          <a:p>
            <a:pPr algn="ctr" defTabSz="932468"/>
            <a:r>
              <a:rPr lang="en-US" sz="1400" dirty="0">
                <a:solidFill>
                  <a:schemeClr val="tx2"/>
                </a:solidFill>
                <a:cs typeface="Segoe UI" panose="020B0502040204020203" pitchFamily="34" charset="0"/>
              </a:rPr>
              <a:t>Compute</a:t>
            </a:r>
          </a:p>
        </p:txBody>
      </p:sp>
      <p:sp>
        <p:nvSpPr>
          <p:cNvPr id="10" name="Rectangle 9"/>
          <p:cNvSpPr/>
          <p:nvPr/>
        </p:nvSpPr>
        <p:spPr>
          <a:xfrm>
            <a:off x="4641210" y="5851894"/>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a:solidFill>
                  <a:srgbClr val="FFFFFF"/>
                </a:solidFill>
                <a:cs typeface="Segoe UI" panose="020B0502040204020203" pitchFamily="34" charset="0"/>
              </a:rPr>
              <a:t>SQL Database</a:t>
            </a:r>
          </a:p>
        </p:txBody>
      </p:sp>
      <p:sp>
        <p:nvSpPr>
          <p:cNvPr id="11" name="Rectangle 10"/>
          <p:cNvSpPr/>
          <p:nvPr/>
        </p:nvSpPr>
        <p:spPr>
          <a:xfrm>
            <a:off x="602548" y="3346766"/>
            <a:ext cx="3850447" cy="898624"/>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a:solidFill>
                  <a:srgbClr val="FFFFFF"/>
                </a:solidFill>
                <a:cs typeface="Segoe UI" panose="020B0502040204020203" pitchFamily="34" charset="0"/>
              </a:rPr>
              <a:t>App</a:t>
            </a:r>
          </a:p>
          <a:p>
            <a:pPr defTabSz="932468"/>
            <a:r>
              <a:rPr lang="en-US" sz="1122" dirty="0">
                <a:solidFill>
                  <a:srgbClr val="FFFFFF"/>
                </a:solidFill>
                <a:cs typeface="Segoe UI" panose="020B0502040204020203" pitchFamily="34" charset="0"/>
              </a:rPr>
              <a:t>Service</a:t>
            </a:r>
          </a:p>
        </p:txBody>
      </p:sp>
      <p:sp>
        <p:nvSpPr>
          <p:cNvPr id="12" name="Rectangle 11"/>
          <p:cNvSpPr/>
          <p:nvPr/>
        </p:nvSpPr>
        <p:spPr>
          <a:xfrm>
            <a:off x="602548" y="4631039"/>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a:solidFill>
                  <a:srgbClr val="FFFFFF"/>
                </a:solidFill>
                <a:cs typeface="Segoe UI" panose="020B0502040204020203" pitchFamily="34" charset="0"/>
              </a:rPr>
              <a:t>Virtual Machines</a:t>
            </a:r>
          </a:p>
        </p:txBody>
      </p:sp>
      <p:sp>
        <p:nvSpPr>
          <p:cNvPr id="13" name="TextBox 12"/>
          <p:cNvSpPr txBox="1"/>
          <p:nvPr/>
        </p:nvSpPr>
        <p:spPr>
          <a:xfrm rot="16200000">
            <a:off x="9930200" y="3039725"/>
            <a:ext cx="2085002" cy="307777"/>
          </a:xfrm>
          <a:prstGeom prst="rect">
            <a:avLst/>
          </a:prstGeom>
          <a:noFill/>
        </p:spPr>
        <p:txBody>
          <a:bodyPr wrap="square" rtlCol="0">
            <a:spAutoFit/>
          </a:bodyPr>
          <a:lstStyle/>
          <a:p>
            <a:pPr algn="ctr" defTabSz="932468"/>
            <a:r>
              <a:rPr lang="en-US" sz="1400" dirty="0">
                <a:solidFill>
                  <a:srgbClr val="FFFFFF"/>
                </a:solidFill>
                <a:cs typeface="Segoe UI" panose="020B0502040204020203" pitchFamily="34" charset="0"/>
              </a:rPr>
              <a:t>Media &amp; CDN</a:t>
            </a:r>
          </a:p>
        </p:txBody>
      </p:sp>
      <p:sp>
        <p:nvSpPr>
          <p:cNvPr id="14" name="Rectangle 13"/>
          <p:cNvSpPr/>
          <p:nvPr/>
        </p:nvSpPr>
        <p:spPr>
          <a:xfrm>
            <a:off x="11199812" y="2155152"/>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a:solidFill>
                  <a:srgbClr val="FFFFFF"/>
                </a:solidFill>
                <a:cs typeface="Segoe UI" panose="020B0502040204020203" pitchFamily="34" charset="0"/>
              </a:rPr>
              <a:t>Media Services</a:t>
            </a:r>
          </a:p>
        </p:txBody>
      </p:sp>
      <p:sp>
        <p:nvSpPr>
          <p:cNvPr id="15" name="Rectangle 14"/>
          <p:cNvSpPr/>
          <p:nvPr/>
        </p:nvSpPr>
        <p:spPr>
          <a:xfrm>
            <a:off x="11199812" y="3336115"/>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a:solidFill>
                  <a:srgbClr val="FFFFFF"/>
                </a:solidFill>
                <a:cs typeface="Segoe UI" panose="020B0502040204020203" pitchFamily="34" charset="0"/>
              </a:rPr>
              <a:t>CDN</a:t>
            </a:r>
          </a:p>
        </p:txBody>
      </p:sp>
      <p:sp>
        <p:nvSpPr>
          <p:cNvPr id="16" name="TextBox 15"/>
          <p:cNvSpPr txBox="1"/>
          <p:nvPr/>
        </p:nvSpPr>
        <p:spPr>
          <a:xfrm rot="16200000">
            <a:off x="-182454" y="1100418"/>
            <a:ext cx="937051" cy="523220"/>
          </a:xfrm>
          <a:prstGeom prst="rect">
            <a:avLst/>
          </a:prstGeom>
          <a:noFill/>
        </p:spPr>
        <p:txBody>
          <a:bodyPr wrap="none" rtlCol="0">
            <a:spAutoFit/>
          </a:bodyPr>
          <a:lstStyle/>
          <a:p>
            <a:pPr algn="ctr" defTabSz="932468"/>
            <a:r>
              <a:rPr lang="en-US" sz="1400" dirty="0">
                <a:solidFill>
                  <a:schemeClr val="tx2"/>
                </a:solidFill>
                <a:cs typeface="Segoe UI" panose="020B0502040204020203" pitchFamily="34" charset="0"/>
              </a:rPr>
              <a:t>Developer</a:t>
            </a:r>
          </a:p>
          <a:p>
            <a:pPr algn="ctr" defTabSz="932468"/>
            <a:r>
              <a:rPr lang="en-US" sz="1400" dirty="0">
                <a:solidFill>
                  <a:schemeClr val="tx2"/>
                </a:solidFill>
                <a:cs typeface="Segoe UI" panose="020B0502040204020203" pitchFamily="34" charset="0"/>
              </a:rPr>
              <a:t>Services</a:t>
            </a:r>
          </a:p>
        </p:txBody>
      </p:sp>
      <p:sp>
        <p:nvSpPr>
          <p:cNvPr id="17" name="Rectangle 16"/>
          <p:cNvSpPr/>
          <p:nvPr/>
        </p:nvSpPr>
        <p:spPr>
          <a:xfrm>
            <a:off x="6786825" y="5851894"/>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err="1">
                <a:solidFill>
                  <a:srgbClr val="FFFFFF"/>
                </a:solidFill>
                <a:cs typeface="Segoe UI" panose="020B0502040204020203" pitchFamily="34" charset="0"/>
              </a:rPr>
              <a:t>DocumentDB</a:t>
            </a:r>
            <a:endParaRPr lang="en-US" sz="1122" dirty="0">
              <a:solidFill>
                <a:srgbClr val="FFFFFF"/>
              </a:solidFill>
              <a:cs typeface="Segoe UI" panose="020B0502040204020203" pitchFamily="34" charset="0"/>
            </a:endParaRPr>
          </a:p>
        </p:txBody>
      </p:sp>
      <p:sp>
        <p:nvSpPr>
          <p:cNvPr id="18" name="Rectangle 17"/>
          <p:cNvSpPr/>
          <p:nvPr/>
        </p:nvSpPr>
        <p:spPr>
          <a:xfrm>
            <a:off x="7874118" y="5851894"/>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err="1">
                <a:solidFill>
                  <a:srgbClr val="FFFFFF"/>
                </a:solidFill>
                <a:cs typeface="Segoe UI" panose="020B0502040204020203" pitchFamily="34" charset="0"/>
              </a:rPr>
              <a:t>Redis</a:t>
            </a:r>
            <a:r>
              <a:rPr lang="en-US" sz="1122" dirty="0">
                <a:solidFill>
                  <a:srgbClr val="FFFFFF"/>
                </a:solidFill>
                <a:cs typeface="Segoe UI" panose="020B0502040204020203" pitchFamily="34" charset="0"/>
              </a:rPr>
              <a:t> Cache</a:t>
            </a:r>
          </a:p>
        </p:txBody>
      </p:sp>
      <p:sp>
        <p:nvSpPr>
          <p:cNvPr id="19" name="Rectangle 18"/>
          <p:cNvSpPr/>
          <p:nvPr/>
        </p:nvSpPr>
        <p:spPr>
          <a:xfrm>
            <a:off x="1687960" y="4631039"/>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a:solidFill>
                  <a:srgbClr val="FFFFFF"/>
                </a:solidFill>
                <a:cs typeface="Segoe UI" panose="020B0502040204020203" pitchFamily="34" charset="0"/>
              </a:rPr>
              <a:t>Cloud Services</a:t>
            </a:r>
          </a:p>
        </p:txBody>
      </p:sp>
      <p:sp>
        <p:nvSpPr>
          <p:cNvPr id="20" name="Rectangle 19"/>
          <p:cNvSpPr/>
          <p:nvPr/>
        </p:nvSpPr>
        <p:spPr>
          <a:xfrm>
            <a:off x="2775253" y="4631039"/>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a:solidFill>
                  <a:srgbClr val="FFFFFF"/>
                </a:solidFill>
                <a:cs typeface="Segoe UI" panose="020B0502040204020203" pitchFamily="34" charset="0"/>
              </a:rPr>
              <a:t>Batch</a:t>
            </a:r>
          </a:p>
        </p:txBody>
      </p:sp>
      <p:sp>
        <p:nvSpPr>
          <p:cNvPr id="21" name="Rectangle 20"/>
          <p:cNvSpPr/>
          <p:nvPr/>
        </p:nvSpPr>
        <p:spPr>
          <a:xfrm>
            <a:off x="3862546" y="4631039"/>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a:solidFill>
                  <a:srgbClr val="FFFFFF"/>
                </a:solidFill>
                <a:cs typeface="Segoe UI" panose="020B0502040204020203" pitchFamily="34" charset="0"/>
              </a:rPr>
              <a:t>Service Fabric</a:t>
            </a:r>
          </a:p>
        </p:txBody>
      </p:sp>
      <p:sp>
        <p:nvSpPr>
          <p:cNvPr id="22" name="TextBox 21"/>
          <p:cNvSpPr txBox="1"/>
          <p:nvPr/>
        </p:nvSpPr>
        <p:spPr>
          <a:xfrm rot="16200000">
            <a:off x="5495835" y="4982035"/>
            <a:ext cx="1112292" cy="307777"/>
          </a:xfrm>
          <a:prstGeom prst="rect">
            <a:avLst/>
          </a:prstGeom>
          <a:noFill/>
        </p:spPr>
        <p:txBody>
          <a:bodyPr wrap="none" rtlCol="0">
            <a:spAutoFit/>
          </a:bodyPr>
          <a:lstStyle/>
          <a:p>
            <a:pPr algn="ctr" defTabSz="932468"/>
            <a:r>
              <a:rPr lang="en-US" sz="1400" dirty="0">
                <a:solidFill>
                  <a:srgbClr val="FFFFFF"/>
                </a:solidFill>
                <a:cs typeface="Segoe UI" panose="020B0502040204020203" pitchFamily="34" charset="0"/>
              </a:rPr>
              <a:t>Networking</a:t>
            </a:r>
          </a:p>
        </p:txBody>
      </p:sp>
      <p:sp>
        <p:nvSpPr>
          <p:cNvPr id="23" name="Rectangle 22"/>
          <p:cNvSpPr/>
          <p:nvPr/>
        </p:nvSpPr>
        <p:spPr>
          <a:xfrm>
            <a:off x="6286642" y="4631039"/>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a:solidFill>
                  <a:srgbClr val="FFFFFF"/>
                </a:solidFill>
                <a:cs typeface="Segoe UI" panose="020B0502040204020203" pitchFamily="34" charset="0"/>
              </a:rPr>
              <a:t>Virtual Network</a:t>
            </a:r>
          </a:p>
        </p:txBody>
      </p:sp>
      <p:sp>
        <p:nvSpPr>
          <p:cNvPr id="24" name="Rectangle 23"/>
          <p:cNvSpPr/>
          <p:nvPr/>
        </p:nvSpPr>
        <p:spPr>
          <a:xfrm>
            <a:off x="7367444" y="4631039"/>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a:solidFill>
                  <a:srgbClr val="FFFFFF"/>
                </a:solidFill>
                <a:cs typeface="Segoe UI" panose="020B0502040204020203" pitchFamily="34" charset="0"/>
              </a:rPr>
              <a:t>ExpressRoute</a:t>
            </a:r>
          </a:p>
        </p:txBody>
      </p:sp>
      <p:sp>
        <p:nvSpPr>
          <p:cNvPr id="25" name="Rectangle 24"/>
          <p:cNvSpPr/>
          <p:nvPr/>
        </p:nvSpPr>
        <p:spPr>
          <a:xfrm>
            <a:off x="8448246" y="4631039"/>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a:solidFill>
                  <a:srgbClr val="FFFFFF"/>
                </a:solidFill>
                <a:cs typeface="Segoe UI" panose="020B0502040204020203" pitchFamily="34" charset="0"/>
              </a:rPr>
              <a:t>Traffic Manager</a:t>
            </a:r>
          </a:p>
        </p:txBody>
      </p:sp>
      <p:sp>
        <p:nvSpPr>
          <p:cNvPr id="26" name="Rectangle 25"/>
          <p:cNvSpPr/>
          <p:nvPr/>
        </p:nvSpPr>
        <p:spPr>
          <a:xfrm>
            <a:off x="8942362" y="5855381"/>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err="1">
                <a:solidFill>
                  <a:srgbClr val="FFFFFF"/>
                </a:solidFill>
                <a:cs typeface="Segoe UI" panose="020B0502040204020203" pitchFamily="34" charset="0"/>
              </a:rPr>
              <a:t>StorSimple</a:t>
            </a:r>
            <a:endParaRPr lang="en-US" sz="1122" dirty="0">
              <a:solidFill>
                <a:srgbClr val="FFFFFF"/>
              </a:solidFill>
              <a:cs typeface="Segoe UI" panose="020B0502040204020203" pitchFamily="34" charset="0"/>
            </a:endParaRPr>
          </a:p>
        </p:txBody>
      </p:sp>
      <p:sp>
        <p:nvSpPr>
          <p:cNvPr id="27" name="Rectangle 26"/>
          <p:cNvSpPr/>
          <p:nvPr/>
        </p:nvSpPr>
        <p:spPr>
          <a:xfrm>
            <a:off x="5714910" y="5851894"/>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a:solidFill>
                  <a:srgbClr val="FFFFFF"/>
                </a:solidFill>
                <a:cs typeface="Segoe UI" panose="020B0502040204020203" pitchFamily="34" charset="0"/>
              </a:rPr>
              <a:t>Search</a:t>
            </a:r>
          </a:p>
        </p:txBody>
      </p:sp>
      <p:sp>
        <p:nvSpPr>
          <p:cNvPr id="28" name="Rectangle 27"/>
          <p:cNvSpPr/>
          <p:nvPr/>
        </p:nvSpPr>
        <p:spPr>
          <a:xfrm>
            <a:off x="600894" y="5851894"/>
            <a:ext cx="3852101" cy="898624"/>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a:solidFill>
                  <a:srgbClr val="FFFFFF"/>
                </a:solidFill>
                <a:cs typeface="Segoe UI" panose="020B0502040204020203" pitchFamily="34" charset="0"/>
              </a:rPr>
              <a:t>Storage</a:t>
            </a:r>
          </a:p>
        </p:txBody>
      </p:sp>
      <p:sp>
        <p:nvSpPr>
          <p:cNvPr id="29" name="TextBox 28"/>
          <p:cNvSpPr txBox="1"/>
          <p:nvPr/>
        </p:nvSpPr>
        <p:spPr>
          <a:xfrm rot="16200000">
            <a:off x="7659168" y="3545289"/>
            <a:ext cx="941284" cy="523220"/>
          </a:xfrm>
          <a:prstGeom prst="rect">
            <a:avLst/>
          </a:prstGeom>
          <a:noFill/>
        </p:spPr>
        <p:txBody>
          <a:bodyPr wrap="none" rtlCol="0">
            <a:spAutoFit/>
          </a:bodyPr>
          <a:lstStyle/>
          <a:p>
            <a:pPr algn="ctr" defTabSz="932468"/>
            <a:r>
              <a:rPr lang="en-US" sz="1400" dirty="0">
                <a:solidFill>
                  <a:srgbClr val="FFFFFF"/>
                </a:solidFill>
                <a:cs typeface="Segoe UI" panose="020B0502040204020203" pitchFamily="34" charset="0"/>
              </a:rPr>
              <a:t>Identity</a:t>
            </a:r>
          </a:p>
          <a:p>
            <a:pPr algn="ctr" defTabSz="932468"/>
            <a:r>
              <a:rPr lang="en-US" sz="1400" dirty="0">
                <a:solidFill>
                  <a:srgbClr val="FFFFFF"/>
                </a:solidFill>
                <a:cs typeface="Segoe UI" panose="020B0502040204020203" pitchFamily="34" charset="0"/>
              </a:rPr>
              <a:t>&amp; Access</a:t>
            </a:r>
          </a:p>
        </p:txBody>
      </p:sp>
      <p:sp>
        <p:nvSpPr>
          <p:cNvPr id="30" name="Rectangle 29"/>
          <p:cNvSpPr/>
          <p:nvPr/>
        </p:nvSpPr>
        <p:spPr>
          <a:xfrm>
            <a:off x="8535942" y="3346766"/>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a:solidFill>
                  <a:srgbClr val="FFFFFF"/>
                </a:solidFill>
                <a:cs typeface="Segoe UI" panose="020B0502040204020203" pitchFamily="34" charset="0"/>
              </a:rPr>
              <a:t>Azure Active Directory</a:t>
            </a:r>
          </a:p>
        </p:txBody>
      </p:sp>
      <p:sp>
        <p:nvSpPr>
          <p:cNvPr id="31" name="Rectangle 30"/>
          <p:cNvSpPr/>
          <p:nvPr/>
        </p:nvSpPr>
        <p:spPr>
          <a:xfrm>
            <a:off x="9620006" y="3346766"/>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a:solidFill>
                  <a:srgbClr val="FFFFFF"/>
                </a:solidFill>
                <a:cs typeface="Segoe UI" panose="020B0502040204020203" pitchFamily="34" charset="0"/>
              </a:rPr>
              <a:t>Multi-Factor </a:t>
            </a:r>
            <a:r>
              <a:rPr lang="en-US" sz="1122" dirty="0" err="1">
                <a:solidFill>
                  <a:srgbClr val="FFFFFF"/>
                </a:solidFill>
                <a:cs typeface="Segoe UI" panose="020B0502040204020203" pitchFamily="34" charset="0"/>
              </a:rPr>
              <a:t>Authent</a:t>
            </a:r>
            <a:endParaRPr lang="en-US" sz="1122" dirty="0">
              <a:solidFill>
                <a:srgbClr val="FFFFFF"/>
              </a:solidFill>
              <a:cs typeface="Segoe UI" panose="020B0502040204020203" pitchFamily="34" charset="0"/>
            </a:endParaRPr>
          </a:p>
        </p:txBody>
      </p:sp>
      <p:sp>
        <p:nvSpPr>
          <p:cNvPr id="32" name="Rectangle 31"/>
          <p:cNvSpPr/>
          <p:nvPr/>
        </p:nvSpPr>
        <p:spPr>
          <a:xfrm>
            <a:off x="4639874" y="3346766"/>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a:solidFill>
                  <a:srgbClr val="FFFFFF"/>
                </a:solidFill>
                <a:cs typeface="Segoe UI" panose="020B0502040204020203" pitchFamily="34" charset="0"/>
              </a:rPr>
              <a:t>API Management</a:t>
            </a:r>
          </a:p>
        </p:txBody>
      </p:sp>
      <p:sp>
        <p:nvSpPr>
          <p:cNvPr id="33" name="Rectangle 32"/>
          <p:cNvSpPr/>
          <p:nvPr/>
        </p:nvSpPr>
        <p:spPr>
          <a:xfrm>
            <a:off x="5720676" y="3346766"/>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a:solidFill>
                  <a:srgbClr val="FFFFFF"/>
                </a:solidFill>
                <a:cs typeface="Segoe UI" panose="020B0502040204020203" pitchFamily="34" charset="0"/>
              </a:rPr>
              <a:t>Notification Hubs</a:t>
            </a:r>
          </a:p>
        </p:txBody>
      </p:sp>
      <p:sp>
        <p:nvSpPr>
          <p:cNvPr id="34" name="Rectangle 33"/>
          <p:cNvSpPr/>
          <p:nvPr/>
        </p:nvSpPr>
        <p:spPr>
          <a:xfrm>
            <a:off x="6801478" y="3346766"/>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a:solidFill>
                  <a:srgbClr val="FFFFFF"/>
                </a:solidFill>
                <a:cs typeface="Segoe UI" panose="020B0502040204020203" pitchFamily="34" charset="0"/>
              </a:rPr>
              <a:t>Mobile Engagement</a:t>
            </a:r>
          </a:p>
        </p:txBody>
      </p:sp>
      <p:sp>
        <p:nvSpPr>
          <p:cNvPr id="35" name="Rectangle 34"/>
          <p:cNvSpPr/>
          <p:nvPr/>
        </p:nvSpPr>
        <p:spPr>
          <a:xfrm>
            <a:off x="592184" y="918779"/>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a:solidFill>
                  <a:srgbClr val="FFFFFF"/>
                </a:solidFill>
                <a:cs typeface="Segoe UI" panose="020B0502040204020203" pitchFamily="34" charset="0"/>
              </a:rPr>
              <a:t>Visual Studio Online</a:t>
            </a:r>
          </a:p>
        </p:txBody>
      </p:sp>
      <p:sp>
        <p:nvSpPr>
          <p:cNvPr id="36" name="Rectangle 35"/>
          <p:cNvSpPr/>
          <p:nvPr/>
        </p:nvSpPr>
        <p:spPr>
          <a:xfrm>
            <a:off x="1676248" y="918779"/>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a:solidFill>
                  <a:srgbClr val="FFFFFF"/>
                </a:solidFill>
                <a:cs typeface="Segoe UI" panose="020B0502040204020203" pitchFamily="34" charset="0"/>
              </a:rPr>
              <a:t>Application Insights</a:t>
            </a:r>
          </a:p>
        </p:txBody>
      </p:sp>
      <p:sp>
        <p:nvSpPr>
          <p:cNvPr id="37" name="TextBox 36"/>
          <p:cNvSpPr txBox="1"/>
          <p:nvPr/>
        </p:nvSpPr>
        <p:spPr>
          <a:xfrm rot="16200000">
            <a:off x="2296386" y="1190553"/>
            <a:ext cx="1241045" cy="307777"/>
          </a:xfrm>
          <a:prstGeom prst="rect">
            <a:avLst/>
          </a:prstGeom>
          <a:noFill/>
        </p:spPr>
        <p:txBody>
          <a:bodyPr wrap="none" rtlCol="0">
            <a:spAutoFit/>
          </a:bodyPr>
          <a:lstStyle/>
          <a:p>
            <a:pPr algn="ctr" defTabSz="932468"/>
            <a:r>
              <a:rPr lang="en-US" sz="1400" dirty="0">
                <a:solidFill>
                  <a:srgbClr val="FFFFFF"/>
                </a:solidFill>
                <a:cs typeface="Segoe UI" panose="020B0502040204020203" pitchFamily="34" charset="0"/>
              </a:rPr>
              <a:t>Management</a:t>
            </a:r>
          </a:p>
        </p:txBody>
      </p:sp>
      <p:sp>
        <p:nvSpPr>
          <p:cNvPr id="38" name="Rectangle 37"/>
          <p:cNvSpPr/>
          <p:nvPr/>
        </p:nvSpPr>
        <p:spPr>
          <a:xfrm>
            <a:off x="3221969" y="918779"/>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a:solidFill>
                  <a:srgbClr val="FFFFFF"/>
                </a:solidFill>
                <a:cs typeface="Segoe UI" panose="020B0502040204020203" pitchFamily="34" charset="0"/>
              </a:rPr>
              <a:t>Scheduler</a:t>
            </a:r>
          </a:p>
        </p:txBody>
      </p:sp>
      <p:sp>
        <p:nvSpPr>
          <p:cNvPr id="39" name="Rectangle 38"/>
          <p:cNvSpPr/>
          <p:nvPr/>
        </p:nvSpPr>
        <p:spPr>
          <a:xfrm>
            <a:off x="4307381" y="918779"/>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a:solidFill>
                  <a:srgbClr val="FFFFFF"/>
                </a:solidFill>
                <a:cs typeface="Segoe UI" panose="020B0502040204020203" pitchFamily="34" charset="0"/>
              </a:rPr>
              <a:t>Automation</a:t>
            </a:r>
          </a:p>
        </p:txBody>
      </p:sp>
      <p:sp>
        <p:nvSpPr>
          <p:cNvPr id="40" name="Rectangle 39"/>
          <p:cNvSpPr/>
          <p:nvPr/>
        </p:nvSpPr>
        <p:spPr>
          <a:xfrm>
            <a:off x="5394674" y="918779"/>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a:solidFill>
                  <a:srgbClr val="FFFFFF"/>
                </a:solidFill>
                <a:cs typeface="Segoe UI" panose="020B0502040204020203" pitchFamily="34" charset="0"/>
              </a:rPr>
              <a:t>Operational Insights</a:t>
            </a:r>
          </a:p>
        </p:txBody>
      </p:sp>
      <p:sp>
        <p:nvSpPr>
          <p:cNvPr id="41" name="Rectangle 40"/>
          <p:cNvSpPr/>
          <p:nvPr/>
        </p:nvSpPr>
        <p:spPr>
          <a:xfrm>
            <a:off x="6481967" y="918779"/>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a:solidFill>
                  <a:srgbClr val="FFFFFF"/>
                </a:solidFill>
                <a:cs typeface="Segoe UI" panose="020B0502040204020203" pitchFamily="34" charset="0"/>
              </a:rPr>
              <a:t>Key Vault</a:t>
            </a:r>
          </a:p>
        </p:txBody>
      </p:sp>
      <p:sp>
        <p:nvSpPr>
          <p:cNvPr id="42" name="TextBox 41"/>
          <p:cNvSpPr txBox="1"/>
          <p:nvPr/>
        </p:nvSpPr>
        <p:spPr>
          <a:xfrm rot="16200000">
            <a:off x="-104858" y="2386502"/>
            <a:ext cx="842795" cy="523220"/>
          </a:xfrm>
          <a:prstGeom prst="rect">
            <a:avLst/>
          </a:prstGeom>
          <a:noFill/>
        </p:spPr>
        <p:txBody>
          <a:bodyPr wrap="none" rtlCol="0">
            <a:spAutoFit/>
          </a:bodyPr>
          <a:lstStyle/>
          <a:p>
            <a:pPr algn="ctr" defTabSz="932468"/>
            <a:r>
              <a:rPr lang="en-US" sz="1400" dirty="0">
                <a:solidFill>
                  <a:schemeClr val="tx2"/>
                </a:solidFill>
                <a:cs typeface="Segoe UI" panose="020B0502040204020203" pitchFamily="34" charset="0"/>
              </a:rPr>
              <a:t>Analytics</a:t>
            </a:r>
          </a:p>
          <a:p>
            <a:pPr algn="ctr" defTabSz="932468"/>
            <a:r>
              <a:rPr lang="en-US" sz="1400" dirty="0">
                <a:solidFill>
                  <a:schemeClr val="tx2"/>
                </a:solidFill>
                <a:cs typeface="Segoe UI" panose="020B0502040204020203" pitchFamily="34" charset="0"/>
              </a:rPr>
              <a:t>&amp; IoT</a:t>
            </a:r>
          </a:p>
        </p:txBody>
      </p:sp>
      <p:sp>
        <p:nvSpPr>
          <p:cNvPr id="43" name="Rectangle 42"/>
          <p:cNvSpPr/>
          <p:nvPr/>
        </p:nvSpPr>
        <p:spPr>
          <a:xfrm>
            <a:off x="602548" y="2151113"/>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err="1">
                <a:solidFill>
                  <a:srgbClr val="FFFFFF"/>
                </a:solidFill>
                <a:cs typeface="Segoe UI" panose="020B0502040204020203" pitchFamily="34" charset="0"/>
              </a:rPr>
              <a:t>HDInsight</a:t>
            </a:r>
            <a:endParaRPr lang="en-US" sz="1122" dirty="0">
              <a:solidFill>
                <a:srgbClr val="FFFFFF"/>
              </a:solidFill>
              <a:cs typeface="Segoe UI" panose="020B0502040204020203" pitchFamily="34" charset="0"/>
            </a:endParaRPr>
          </a:p>
        </p:txBody>
      </p:sp>
      <p:sp>
        <p:nvSpPr>
          <p:cNvPr id="44" name="Rectangle 43"/>
          <p:cNvSpPr/>
          <p:nvPr/>
        </p:nvSpPr>
        <p:spPr>
          <a:xfrm>
            <a:off x="1687960" y="2151113"/>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a:solidFill>
                  <a:srgbClr val="FFFFFF"/>
                </a:solidFill>
                <a:cs typeface="Segoe UI" panose="020B0502040204020203" pitchFamily="34" charset="0"/>
              </a:rPr>
              <a:t>Machine Learning</a:t>
            </a:r>
          </a:p>
        </p:txBody>
      </p:sp>
      <p:sp>
        <p:nvSpPr>
          <p:cNvPr id="45" name="Rectangle 44"/>
          <p:cNvSpPr/>
          <p:nvPr/>
        </p:nvSpPr>
        <p:spPr>
          <a:xfrm>
            <a:off x="2775253" y="2151113"/>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a:solidFill>
                  <a:srgbClr val="FFFFFF"/>
                </a:solidFill>
                <a:cs typeface="Segoe UI" panose="020B0502040204020203" pitchFamily="34" charset="0"/>
              </a:rPr>
              <a:t>Stream Analytics</a:t>
            </a:r>
          </a:p>
        </p:txBody>
      </p:sp>
      <p:sp>
        <p:nvSpPr>
          <p:cNvPr id="46" name="Rectangle 45"/>
          <p:cNvSpPr/>
          <p:nvPr/>
        </p:nvSpPr>
        <p:spPr>
          <a:xfrm>
            <a:off x="3857381" y="2151113"/>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a:solidFill>
                  <a:srgbClr val="FFFFFF"/>
                </a:solidFill>
                <a:cs typeface="Segoe UI" panose="020B0502040204020203" pitchFamily="34" charset="0"/>
              </a:rPr>
              <a:t>Data Factory</a:t>
            </a:r>
          </a:p>
        </p:txBody>
      </p:sp>
      <p:sp>
        <p:nvSpPr>
          <p:cNvPr id="47" name="Rectangle 46"/>
          <p:cNvSpPr/>
          <p:nvPr/>
        </p:nvSpPr>
        <p:spPr>
          <a:xfrm>
            <a:off x="4944674" y="2151113"/>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a:solidFill>
                  <a:srgbClr val="FFFFFF"/>
                </a:solidFill>
                <a:cs typeface="Segoe UI" panose="020B0502040204020203" pitchFamily="34" charset="0"/>
              </a:rPr>
              <a:t>Event Hubs</a:t>
            </a:r>
          </a:p>
        </p:txBody>
      </p:sp>
      <p:sp>
        <p:nvSpPr>
          <p:cNvPr id="48" name="TextBox 47"/>
          <p:cNvSpPr txBox="1"/>
          <p:nvPr/>
        </p:nvSpPr>
        <p:spPr>
          <a:xfrm rot="16200000">
            <a:off x="5721440" y="2367787"/>
            <a:ext cx="1058495" cy="523220"/>
          </a:xfrm>
          <a:prstGeom prst="rect">
            <a:avLst/>
          </a:prstGeom>
          <a:noFill/>
        </p:spPr>
        <p:txBody>
          <a:bodyPr wrap="none" rtlCol="0">
            <a:spAutoFit/>
          </a:bodyPr>
          <a:lstStyle/>
          <a:p>
            <a:pPr algn="ctr" defTabSz="932468"/>
            <a:r>
              <a:rPr lang="en-US" sz="1400" dirty="0">
                <a:solidFill>
                  <a:srgbClr val="FFFFFF"/>
                </a:solidFill>
                <a:cs typeface="Segoe UI" panose="020B0502040204020203" pitchFamily="34" charset="0"/>
              </a:rPr>
              <a:t>Hybrid</a:t>
            </a:r>
          </a:p>
          <a:p>
            <a:pPr algn="ctr" defTabSz="932468"/>
            <a:r>
              <a:rPr lang="en-US" sz="1400" dirty="0">
                <a:solidFill>
                  <a:srgbClr val="FFFFFF"/>
                </a:solidFill>
                <a:cs typeface="Segoe UI" panose="020B0502040204020203" pitchFamily="34" charset="0"/>
              </a:rPr>
              <a:t>Integration</a:t>
            </a:r>
          </a:p>
        </p:txBody>
      </p:sp>
      <p:sp>
        <p:nvSpPr>
          <p:cNvPr id="49" name="Rectangle 48"/>
          <p:cNvSpPr/>
          <p:nvPr/>
        </p:nvSpPr>
        <p:spPr>
          <a:xfrm>
            <a:off x="6555748" y="2151113"/>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a:solidFill>
                  <a:srgbClr val="FFFFFF"/>
                </a:solidFill>
                <a:cs typeface="Segoe UI" panose="020B0502040204020203" pitchFamily="34" charset="0"/>
              </a:rPr>
              <a:t>BizTalk Services</a:t>
            </a:r>
          </a:p>
        </p:txBody>
      </p:sp>
      <p:sp>
        <p:nvSpPr>
          <p:cNvPr id="50" name="Rectangle 49"/>
          <p:cNvSpPr/>
          <p:nvPr/>
        </p:nvSpPr>
        <p:spPr>
          <a:xfrm>
            <a:off x="7641160" y="2151113"/>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a:solidFill>
                  <a:srgbClr val="FFFFFF"/>
                </a:solidFill>
                <a:cs typeface="Segoe UI" panose="020B0502040204020203" pitchFamily="34" charset="0"/>
              </a:rPr>
              <a:t>Service Bus</a:t>
            </a:r>
          </a:p>
        </p:txBody>
      </p:sp>
      <p:sp>
        <p:nvSpPr>
          <p:cNvPr id="51" name="Rectangle 50"/>
          <p:cNvSpPr/>
          <p:nvPr/>
        </p:nvSpPr>
        <p:spPr>
          <a:xfrm>
            <a:off x="8728453" y="2151113"/>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a:solidFill>
                  <a:srgbClr val="FFFFFF"/>
                </a:solidFill>
                <a:cs typeface="Segoe UI" panose="020B0502040204020203" pitchFamily="34" charset="0"/>
              </a:rPr>
              <a:t>Backup</a:t>
            </a:r>
          </a:p>
        </p:txBody>
      </p:sp>
      <p:sp>
        <p:nvSpPr>
          <p:cNvPr id="52" name="Rectangle 51"/>
          <p:cNvSpPr/>
          <p:nvPr/>
        </p:nvSpPr>
        <p:spPr>
          <a:xfrm>
            <a:off x="9815746" y="2151113"/>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a:solidFill>
                  <a:srgbClr val="FFFFFF"/>
                </a:solidFill>
                <a:cs typeface="Segoe UI" panose="020B0502040204020203" pitchFamily="34" charset="0"/>
              </a:rPr>
              <a:t>Site Recovery</a:t>
            </a:r>
          </a:p>
        </p:txBody>
      </p:sp>
      <p:pic>
        <p:nvPicPr>
          <p:cNvPr id="53" name="Picture 52"/>
          <p:cNvPicPr>
            <a:picLocks noChangeAspect="1"/>
          </p:cNvPicPr>
          <p:nvPr/>
        </p:nvPicPr>
        <p:blipFill>
          <a:blip r:embed="rId2"/>
          <a:stretch>
            <a:fillRect/>
          </a:stretch>
        </p:blipFill>
        <p:spPr>
          <a:xfrm>
            <a:off x="1035520" y="984923"/>
            <a:ext cx="401384" cy="397390"/>
          </a:xfrm>
          <a:prstGeom prst="rect">
            <a:avLst/>
          </a:prstGeom>
        </p:spPr>
      </p:pic>
      <p:pic>
        <p:nvPicPr>
          <p:cNvPr id="54" name="Picture 15"/>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3684956" y="984923"/>
            <a:ext cx="367022" cy="482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15"/>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4631159" y="983588"/>
            <a:ext cx="518073" cy="484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55"/>
          <p:cNvPicPr>
            <a:picLocks noChangeAspect="1"/>
          </p:cNvPicPr>
          <p:nvPr/>
        </p:nvPicPr>
        <p:blipFill>
          <a:blip r:embed="rId5"/>
          <a:stretch>
            <a:fillRect/>
          </a:stretch>
        </p:blipFill>
        <p:spPr>
          <a:xfrm>
            <a:off x="6872674" y="982358"/>
            <a:ext cx="441679" cy="485363"/>
          </a:xfrm>
          <a:prstGeom prst="rect">
            <a:avLst/>
          </a:prstGeom>
        </p:spPr>
      </p:pic>
      <p:pic>
        <p:nvPicPr>
          <p:cNvPr id="57" name="Picture 56"/>
          <p:cNvPicPr>
            <a:picLocks noChangeAspect="1"/>
          </p:cNvPicPr>
          <p:nvPr/>
        </p:nvPicPr>
        <p:blipFill>
          <a:blip r:embed="rId6"/>
          <a:stretch>
            <a:fillRect/>
          </a:stretch>
        </p:blipFill>
        <p:spPr>
          <a:xfrm>
            <a:off x="4298303" y="2209441"/>
            <a:ext cx="386578" cy="378566"/>
          </a:xfrm>
          <a:prstGeom prst="rect">
            <a:avLst/>
          </a:prstGeom>
        </p:spPr>
      </p:pic>
      <p:pic>
        <p:nvPicPr>
          <p:cNvPr id="58" name="Picture 57"/>
          <p:cNvPicPr>
            <a:picLocks noChangeAspect="1"/>
          </p:cNvPicPr>
          <p:nvPr/>
        </p:nvPicPr>
        <p:blipFill>
          <a:blip r:embed="rId7"/>
          <a:stretch>
            <a:fillRect/>
          </a:stretch>
        </p:blipFill>
        <p:spPr>
          <a:xfrm>
            <a:off x="5340250" y="2207249"/>
            <a:ext cx="398087" cy="422147"/>
          </a:xfrm>
          <a:prstGeom prst="rect">
            <a:avLst/>
          </a:prstGeom>
        </p:spPr>
      </p:pic>
      <p:pic>
        <p:nvPicPr>
          <p:cNvPr id="59" name="Picture 2"/>
          <p:cNvPicPr>
            <a:picLocks noChangeAspect="1"/>
          </p:cNvPicPr>
          <p:nvPr/>
        </p:nvPicPr>
        <p:blipFill>
          <a:blip r:embed="rId8">
            <a:biLevel thresh="50000"/>
            <a:extLst>
              <a:ext uri="{28A0092B-C50C-407E-A947-70E740481C1C}">
                <a14:useLocalDpi xmlns:a14="http://schemas.microsoft.com/office/drawing/2010/main" val="0"/>
              </a:ext>
            </a:extLst>
          </a:blip>
          <a:srcRect/>
          <a:stretch>
            <a:fillRect/>
          </a:stretch>
        </p:blipFill>
        <p:spPr bwMode="auto">
          <a:xfrm>
            <a:off x="6950465" y="2203052"/>
            <a:ext cx="431502" cy="437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8"/>
          <p:cNvPicPr>
            <a:picLocks noChangeAspect="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8098854" y="2209441"/>
            <a:ext cx="369283" cy="439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Freeform 83"/>
          <p:cNvSpPr>
            <a:spLocks noEditPoints="1"/>
          </p:cNvSpPr>
          <p:nvPr/>
        </p:nvSpPr>
        <p:spPr bwMode="black">
          <a:xfrm>
            <a:off x="9182221" y="2197887"/>
            <a:ext cx="363957" cy="417619"/>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pic>
        <p:nvPicPr>
          <p:cNvPr id="62" name="Picture 6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96786" y="3398705"/>
            <a:ext cx="475413" cy="418369"/>
          </a:xfrm>
          <a:prstGeom prst="rect">
            <a:avLst/>
          </a:prstGeom>
        </p:spPr>
      </p:pic>
      <p:pic>
        <p:nvPicPr>
          <p:cNvPr id="63" name="Picture 4"/>
          <p:cNvPicPr>
            <a:picLocks noChangeAspect="1"/>
          </p:cNvPicPr>
          <p:nvPr/>
        </p:nvPicPr>
        <p:blipFill>
          <a:blip r:embed="rId11">
            <a:biLevel thresh="50000"/>
            <a:extLst>
              <a:ext uri="{28A0092B-C50C-407E-A947-70E740481C1C}">
                <a14:useLocalDpi xmlns:a14="http://schemas.microsoft.com/office/drawing/2010/main" val="0"/>
              </a:ext>
            </a:extLst>
          </a:blip>
          <a:srcRect/>
          <a:stretch>
            <a:fillRect/>
          </a:stretch>
        </p:blipFill>
        <p:spPr bwMode="auto">
          <a:xfrm>
            <a:off x="8985942" y="3388198"/>
            <a:ext cx="385305" cy="39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3"/>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10182250" y="3403606"/>
            <a:ext cx="244411" cy="469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46"/>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985191" y="4704671"/>
            <a:ext cx="451713" cy="428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20"/>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1980721" y="4687185"/>
            <a:ext cx="527823" cy="459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66"/>
          <p:cNvPicPr>
            <a:picLocks noChangeAspect="1"/>
          </p:cNvPicPr>
          <p:nvPr/>
        </p:nvPicPr>
        <p:blipFill>
          <a:blip r:embed="rId15"/>
          <a:stretch>
            <a:fillRect/>
          </a:stretch>
        </p:blipFill>
        <p:spPr>
          <a:xfrm>
            <a:off x="3100286" y="4695276"/>
            <a:ext cx="489847" cy="479641"/>
          </a:xfrm>
          <a:prstGeom prst="rect">
            <a:avLst/>
          </a:prstGeom>
        </p:spPr>
      </p:pic>
      <p:pic>
        <p:nvPicPr>
          <p:cNvPr id="68" name="Picture 17"/>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6560858" y="4683170"/>
            <a:ext cx="560834" cy="377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1"/>
          <p:cNvPicPr>
            <a:picLocks noChangeAspect="1"/>
          </p:cNvPicPr>
          <p:nvPr/>
        </p:nvPicPr>
        <p:blipFill>
          <a:blip r:embed="rId17" cstate="print">
            <a:biLevel thresh="50000"/>
            <a:extLst>
              <a:ext uri="{28A0092B-C50C-407E-A947-70E740481C1C}">
                <a14:useLocalDpi xmlns:a14="http://schemas.microsoft.com/office/drawing/2010/main" val="0"/>
              </a:ext>
            </a:extLst>
          </a:blip>
          <a:srcRect/>
          <a:stretch>
            <a:fillRect/>
          </a:stretch>
        </p:blipFill>
        <p:spPr bwMode="auto">
          <a:xfrm>
            <a:off x="7710578" y="4608277"/>
            <a:ext cx="484301" cy="49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26"/>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8859540" y="4683170"/>
            <a:ext cx="404093" cy="427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14"/>
          <p:cNvPicPr>
            <a:picLocks noChangeAspect="1"/>
          </p:cNvPicPr>
          <p:nvPr/>
        </p:nvPicPr>
        <p:blipFill>
          <a:blip r:embed="rId19">
            <a:biLevel thresh="50000"/>
            <a:extLst>
              <a:ext uri="{28A0092B-C50C-407E-A947-70E740481C1C}">
                <a14:useLocalDpi xmlns:a14="http://schemas.microsoft.com/office/drawing/2010/main" val="0"/>
              </a:ext>
            </a:extLst>
          </a:blip>
          <a:srcRect/>
          <a:stretch>
            <a:fillRect/>
          </a:stretch>
        </p:blipFill>
        <p:spPr bwMode="auto">
          <a:xfrm>
            <a:off x="11584738" y="2204464"/>
            <a:ext cx="410571" cy="466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7"/>
          <p:cNvPicPr>
            <a:picLocks noChangeAspect="1"/>
          </p:cNvPicPr>
          <p:nvPr/>
        </p:nvPicPr>
        <p:blipFill>
          <a:blip r:embed="rId20">
            <a:biLevel thresh="50000"/>
            <a:extLst>
              <a:ext uri="{28A0092B-C50C-407E-A947-70E740481C1C}">
                <a14:useLocalDpi xmlns:a14="http://schemas.microsoft.com/office/drawing/2010/main" val="0"/>
              </a:ext>
            </a:extLst>
          </a:blip>
          <a:srcRect/>
          <a:stretch>
            <a:fillRect/>
          </a:stretch>
        </p:blipFill>
        <p:spPr bwMode="auto">
          <a:xfrm>
            <a:off x="11448596" y="3385427"/>
            <a:ext cx="563735" cy="41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3"/>
          <p:cNvPicPr>
            <a:picLocks noChangeAspect="1"/>
          </p:cNvPicPr>
          <p:nvPr/>
        </p:nvPicPr>
        <p:blipFill>
          <a:blip r:embed="rId21">
            <a:biLevel thresh="50000"/>
            <a:extLst>
              <a:ext uri="{28A0092B-C50C-407E-A947-70E740481C1C}">
                <a14:useLocalDpi xmlns:a14="http://schemas.microsoft.com/office/drawing/2010/main" val="0"/>
              </a:ext>
            </a:extLst>
          </a:blip>
          <a:srcRect/>
          <a:stretch>
            <a:fillRect/>
          </a:stretch>
        </p:blipFill>
        <p:spPr bwMode="auto">
          <a:xfrm>
            <a:off x="5045704" y="5926821"/>
            <a:ext cx="414358" cy="436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73"/>
          <p:cNvPicPr>
            <a:picLocks noChangeAspect="1"/>
          </p:cNvPicPr>
          <p:nvPr/>
        </p:nvPicPr>
        <p:blipFill>
          <a:blip r:embed="rId22"/>
          <a:stretch>
            <a:fillRect/>
          </a:stretch>
        </p:blipFill>
        <p:spPr>
          <a:xfrm>
            <a:off x="5972079" y="5907085"/>
            <a:ext cx="559103" cy="385097"/>
          </a:xfrm>
          <a:prstGeom prst="rect">
            <a:avLst/>
          </a:prstGeom>
        </p:spPr>
      </p:pic>
      <p:pic>
        <p:nvPicPr>
          <p:cNvPr id="75" name="Picture 74"/>
          <p:cNvPicPr>
            <a:picLocks noChangeAspect="1"/>
          </p:cNvPicPr>
          <p:nvPr/>
        </p:nvPicPr>
        <p:blipFill>
          <a:blip r:embed="rId23"/>
          <a:stretch>
            <a:fillRect/>
          </a:stretch>
        </p:blipFill>
        <p:spPr>
          <a:xfrm>
            <a:off x="7225173" y="5904495"/>
            <a:ext cx="378711" cy="466106"/>
          </a:xfrm>
          <a:prstGeom prst="rect">
            <a:avLst/>
          </a:prstGeom>
        </p:spPr>
      </p:pic>
      <p:pic>
        <p:nvPicPr>
          <p:cNvPr id="76" name="Picture 6"/>
          <p:cNvPicPr>
            <a:picLocks noChangeAspect="1"/>
          </p:cNvPicPr>
          <p:nvPr/>
        </p:nvPicPr>
        <p:blipFill>
          <a:blip r:embed="rId24">
            <a:biLevel thresh="50000"/>
            <a:extLst>
              <a:ext uri="{28A0092B-C50C-407E-A947-70E740481C1C}">
                <a14:useLocalDpi xmlns:a14="http://schemas.microsoft.com/office/drawing/2010/main" val="0"/>
              </a:ext>
            </a:extLst>
          </a:blip>
          <a:srcRect/>
          <a:stretch>
            <a:fillRect/>
          </a:stretch>
        </p:blipFill>
        <p:spPr bwMode="auto">
          <a:xfrm>
            <a:off x="8276199" y="5921361"/>
            <a:ext cx="406977" cy="444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76"/>
          <p:cNvPicPr>
            <a:picLocks noChangeAspect="1"/>
          </p:cNvPicPr>
          <p:nvPr/>
        </p:nvPicPr>
        <p:blipFill>
          <a:blip r:embed="rId25"/>
          <a:stretch>
            <a:fillRect/>
          </a:stretch>
        </p:blipFill>
        <p:spPr>
          <a:xfrm>
            <a:off x="7364139" y="3374359"/>
            <a:ext cx="256061" cy="411756"/>
          </a:xfrm>
          <a:prstGeom prst="rect">
            <a:avLst/>
          </a:prstGeom>
        </p:spPr>
      </p:pic>
      <p:pic>
        <p:nvPicPr>
          <p:cNvPr id="78" name="Picture 77"/>
          <p:cNvPicPr>
            <a:picLocks noChangeAspect="1"/>
          </p:cNvPicPr>
          <p:nvPr/>
        </p:nvPicPr>
        <p:blipFill>
          <a:blip r:embed="rId26"/>
          <a:stretch>
            <a:fillRect/>
          </a:stretch>
        </p:blipFill>
        <p:spPr>
          <a:xfrm>
            <a:off x="892472" y="2197887"/>
            <a:ext cx="557415" cy="417619"/>
          </a:xfrm>
          <a:prstGeom prst="rect">
            <a:avLst/>
          </a:prstGeom>
        </p:spPr>
      </p:pic>
      <p:pic>
        <p:nvPicPr>
          <p:cNvPr id="79" name="Picture 78"/>
          <p:cNvPicPr>
            <a:picLocks noChangeAspect="1"/>
          </p:cNvPicPr>
          <p:nvPr/>
        </p:nvPicPr>
        <p:blipFill>
          <a:blip r:embed="rId27"/>
          <a:stretch>
            <a:fillRect/>
          </a:stretch>
        </p:blipFill>
        <p:spPr>
          <a:xfrm>
            <a:off x="5787740" y="983588"/>
            <a:ext cx="447744" cy="438729"/>
          </a:xfrm>
          <a:prstGeom prst="rect">
            <a:avLst/>
          </a:prstGeom>
        </p:spPr>
      </p:pic>
      <p:pic>
        <p:nvPicPr>
          <p:cNvPr id="80" name="Picture 79"/>
          <p:cNvPicPr>
            <a:picLocks noChangeAspect="1"/>
          </p:cNvPicPr>
          <p:nvPr/>
        </p:nvPicPr>
        <p:blipFill>
          <a:blip r:embed="rId28"/>
          <a:stretch>
            <a:fillRect/>
          </a:stretch>
        </p:blipFill>
        <p:spPr>
          <a:xfrm>
            <a:off x="10156190" y="2188173"/>
            <a:ext cx="510889" cy="441223"/>
          </a:xfrm>
          <a:prstGeom prst="rect">
            <a:avLst/>
          </a:prstGeom>
        </p:spPr>
      </p:pic>
      <p:pic>
        <p:nvPicPr>
          <p:cNvPr id="81" name="Picture 80"/>
          <p:cNvPicPr>
            <a:picLocks noChangeAspect="1"/>
          </p:cNvPicPr>
          <p:nvPr/>
        </p:nvPicPr>
        <p:blipFill>
          <a:blip r:embed="rId29"/>
          <a:stretch>
            <a:fillRect/>
          </a:stretch>
        </p:blipFill>
        <p:spPr>
          <a:xfrm>
            <a:off x="6165819" y="3398233"/>
            <a:ext cx="414826" cy="418841"/>
          </a:xfrm>
          <a:prstGeom prst="rect">
            <a:avLst/>
          </a:prstGeom>
        </p:spPr>
      </p:pic>
      <p:pic>
        <p:nvPicPr>
          <p:cNvPr id="82" name="Picture 81"/>
          <p:cNvPicPr>
            <a:picLocks noChangeAspect="1"/>
          </p:cNvPicPr>
          <p:nvPr/>
        </p:nvPicPr>
        <p:blipFill>
          <a:blip r:embed="rId30"/>
          <a:stretch>
            <a:fillRect/>
          </a:stretch>
        </p:blipFill>
        <p:spPr>
          <a:xfrm>
            <a:off x="9264535" y="5904495"/>
            <a:ext cx="533220" cy="510640"/>
          </a:xfrm>
          <a:prstGeom prst="rect">
            <a:avLst/>
          </a:prstGeom>
        </p:spPr>
      </p:pic>
      <p:pic>
        <p:nvPicPr>
          <p:cNvPr id="83" name="Picture 82"/>
          <p:cNvPicPr>
            <a:picLocks noChangeAspect="1"/>
          </p:cNvPicPr>
          <p:nvPr/>
        </p:nvPicPr>
        <p:blipFill>
          <a:blip r:embed="rId31"/>
          <a:stretch>
            <a:fillRect/>
          </a:stretch>
        </p:blipFill>
        <p:spPr>
          <a:xfrm>
            <a:off x="2204115" y="957080"/>
            <a:ext cx="307156" cy="458464"/>
          </a:xfrm>
          <a:prstGeom prst="rect">
            <a:avLst/>
          </a:prstGeom>
        </p:spPr>
      </p:pic>
      <p:pic>
        <p:nvPicPr>
          <p:cNvPr id="84" name="Picture 5"/>
          <p:cNvPicPr>
            <a:picLocks noChangeAspect="1"/>
          </p:cNvPicPr>
          <p:nvPr/>
        </p:nvPicPr>
        <p:blipFill>
          <a:blip r:embed="rId32">
            <a:biLevel thresh="50000"/>
            <a:extLst>
              <a:ext uri="{28A0092B-C50C-407E-A947-70E740481C1C}">
                <a14:useLocalDpi xmlns:a14="http://schemas.microsoft.com/office/drawing/2010/main" val="0"/>
              </a:ext>
            </a:extLst>
          </a:blip>
          <a:srcRect/>
          <a:stretch>
            <a:fillRect/>
          </a:stretch>
        </p:blipFill>
        <p:spPr bwMode="auto">
          <a:xfrm>
            <a:off x="1119523" y="5916688"/>
            <a:ext cx="512894" cy="447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6"/>
          <p:cNvPicPr>
            <a:picLocks noChangeAspect="1"/>
          </p:cNvPicPr>
          <p:nvPr/>
        </p:nvPicPr>
        <p:blipFill>
          <a:blip r:embed="rId33">
            <a:biLevel thresh="50000"/>
            <a:extLst>
              <a:ext uri="{28A0092B-C50C-407E-A947-70E740481C1C}">
                <a14:useLocalDpi xmlns:a14="http://schemas.microsoft.com/office/drawing/2010/main" val="0"/>
              </a:ext>
            </a:extLst>
          </a:blip>
          <a:srcRect/>
          <a:stretch>
            <a:fillRect/>
          </a:stretch>
        </p:blipFill>
        <p:spPr bwMode="auto">
          <a:xfrm>
            <a:off x="2018604" y="5916688"/>
            <a:ext cx="513654" cy="44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7"/>
          <p:cNvPicPr>
            <a:picLocks noChangeAspect="1"/>
          </p:cNvPicPr>
          <p:nvPr/>
        </p:nvPicPr>
        <p:blipFill>
          <a:blip r:embed="rId34">
            <a:biLevel thresh="50000"/>
            <a:extLst>
              <a:ext uri="{28A0092B-C50C-407E-A947-70E740481C1C}">
                <a14:useLocalDpi xmlns:a14="http://schemas.microsoft.com/office/drawing/2010/main" val="0"/>
              </a:ext>
            </a:extLst>
          </a:blip>
          <a:srcRect/>
          <a:stretch>
            <a:fillRect/>
          </a:stretch>
        </p:blipFill>
        <p:spPr bwMode="auto">
          <a:xfrm>
            <a:off x="2917702" y="5916688"/>
            <a:ext cx="515416" cy="446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86"/>
          <p:cNvPicPr>
            <a:picLocks noChangeAspect="1"/>
          </p:cNvPicPr>
          <p:nvPr/>
        </p:nvPicPr>
        <p:blipFill>
          <a:blip r:embed="rId35"/>
          <a:stretch>
            <a:fillRect/>
          </a:stretch>
        </p:blipFill>
        <p:spPr>
          <a:xfrm>
            <a:off x="3816209" y="5916688"/>
            <a:ext cx="517198" cy="449233"/>
          </a:xfrm>
          <a:prstGeom prst="rect">
            <a:avLst/>
          </a:prstGeom>
        </p:spPr>
      </p:pic>
      <p:pic>
        <p:nvPicPr>
          <p:cNvPr id="88" name="Picture 87"/>
          <p:cNvPicPr>
            <a:picLocks noChangeAspect="1"/>
          </p:cNvPicPr>
          <p:nvPr/>
        </p:nvPicPr>
        <p:blipFill>
          <a:blip r:embed="rId36"/>
          <a:stretch>
            <a:fillRect/>
          </a:stretch>
        </p:blipFill>
        <p:spPr>
          <a:xfrm>
            <a:off x="2117726" y="2209028"/>
            <a:ext cx="422542" cy="470791"/>
          </a:xfrm>
          <a:prstGeom prst="rect">
            <a:avLst/>
          </a:prstGeom>
        </p:spPr>
      </p:pic>
      <p:pic>
        <p:nvPicPr>
          <p:cNvPr id="89" name="Picture 88"/>
          <p:cNvPicPr>
            <a:picLocks noChangeAspect="1"/>
          </p:cNvPicPr>
          <p:nvPr/>
        </p:nvPicPr>
        <p:blipFill>
          <a:blip r:embed="rId37"/>
          <a:stretch>
            <a:fillRect/>
          </a:stretch>
        </p:blipFill>
        <p:spPr>
          <a:xfrm>
            <a:off x="2994036" y="2183587"/>
            <a:ext cx="632368" cy="505060"/>
          </a:xfrm>
          <a:prstGeom prst="rect">
            <a:avLst/>
          </a:prstGeom>
        </p:spPr>
      </p:pic>
      <p:pic>
        <p:nvPicPr>
          <p:cNvPr id="90" name="Picture 89"/>
          <p:cNvPicPr>
            <a:picLocks noChangeAspect="1"/>
          </p:cNvPicPr>
          <p:nvPr/>
        </p:nvPicPr>
        <p:blipFill>
          <a:blip r:embed="rId38"/>
          <a:stretch>
            <a:fillRect/>
          </a:stretch>
        </p:blipFill>
        <p:spPr>
          <a:xfrm>
            <a:off x="1294520" y="3398233"/>
            <a:ext cx="482605" cy="482605"/>
          </a:xfrm>
          <a:prstGeom prst="rect">
            <a:avLst/>
          </a:prstGeom>
        </p:spPr>
      </p:pic>
      <p:pic>
        <p:nvPicPr>
          <p:cNvPr id="91" name="Picture 90"/>
          <p:cNvPicPr>
            <a:picLocks noChangeAspect="1"/>
          </p:cNvPicPr>
          <p:nvPr/>
        </p:nvPicPr>
        <p:blipFill>
          <a:blip r:embed="rId39"/>
          <a:stretch>
            <a:fillRect/>
          </a:stretch>
        </p:blipFill>
        <p:spPr>
          <a:xfrm>
            <a:off x="2210887" y="3398233"/>
            <a:ext cx="317019" cy="477848"/>
          </a:xfrm>
          <a:prstGeom prst="rect">
            <a:avLst/>
          </a:prstGeom>
        </p:spPr>
      </p:pic>
      <p:pic>
        <p:nvPicPr>
          <p:cNvPr id="92" name="Picture 91"/>
          <p:cNvPicPr>
            <a:picLocks noChangeAspect="1"/>
          </p:cNvPicPr>
          <p:nvPr/>
        </p:nvPicPr>
        <p:blipFill>
          <a:blip r:embed="rId40"/>
          <a:stretch>
            <a:fillRect/>
          </a:stretch>
        </p:blipFill>
        <p:spPr>
          <a:xfrm>
            <a:off x="2961221" y="3398233"/>
            <a:ext cx="436254" cy="482500"/>
          </a:xfrm>
          <a:prstGeom prst="rect">
            <a:avLst/>
          </a:prstGeom>
        </p:spPr>
      </p:pic>
      <p:pic>
        <p:nvPicPr>
          <p:cNvPr id="93" name="Picture 92"/>
          <p:cNvPicPr>
            <a:picLocks noChangeAspect="1"/>
          </p:cNvPicPr>
          <p:nvPr/>
        </p:nvPicPr>
        <p:blipFill>
          <a:blip r:embed="rId41"/>
          <a:stretch>
            <a:fillRect/>
          </a:stretch>
        </p:blipFill>
        <p:spPr>
          <a:xfrm>
            <a:off x="3830790" y="3398233"/>
            <a:ext cx="450917" cy="469065"/>
          </a:xfrm>
          <a:prstGeom prst="rect">
            <a:avLst/>
          </a:prstGeom>
        </p:spPr>
      </p:pic>
      <p:sp>
        <p:nvSpPr>
          <p:cNvPr id="94" name="TextBox 93"/>
          <p:cNvSpPr txBox="1"/>
          <p:nvPr/>
        </p:nvSpPr>
        <p:spPr>
          <a:xfrm>
            <a:off x="1148281" y="3879461"/>
            <a:ext cx="775081" cy="261610"/>
          </a:xfrm>
          <a:prstGeom prst="rect">
            <a:avLst/>
          </a:prstGeom>
          <a:noFill/>
        </p:spPr>
        <p:txBody>
          <a:bodyPr wrap="square" rtlCol="0">
            <a:spAutoFit/>
          </a:bodyPr>
          <a:lstStyle/>
          <a:p>
            <a:pPr algn="ctr" defTabSz="932597"/>
            <a:r>
              <a:rPr lang="en-US" altLang="zh-CN" sz="1100" dirty="0">
                <a:solidFill>
                  <a:srgbClr val="FFFFFF"/>
                </a:solidFill>
              </a:rPr>
              <a:t>Web App</a:t>
            </a:r>
            <a:endParaRPr lang="en-US" sz="1100" dirty="0">
              <a:solidFill>
                <a:srgbClr val="FFFFFF"/>
              </a:solidFill>
            </a:endParaRPr>
          </a:p>
        </p:txBody>
      </p:sp>
      <p:sp>
        <p:nvSpPr>
          <p:cNvPr id="95" name="TextBox 94"/>
          <p:cNvSpPr txBox="1"/>
          <p:nvPr/>
        </p:nvSpPr>
        <p:spPr>
          <a:xfrm>
            <a:off x="1906746" y="3879461"/>
            <a:ext cx="927434" cy="261610"/>
          </a:xfrm>
          <a:prstGeom prst="rect">
            <a:avLst/>
          </a:prstGeom>
          <a:noFill/>
        </p:spPr>
        <p:txBody>
          <a:bodyPr wrap="square" rtlCol="0">
            <a:spAutoFit/>
          </a:bodyPr>
          <a:lstStyle/>
          <a:p>
            <a:pPr algn="ctr" defTabSz="932597"/>
            <a:r>
              <a:rPr lang="en-US" altLang="zh-CN" sz="1100" dirty="0">
                <a:solidFill>
                  <a:srgbClr val="FFFFFF"/>
                </a:solidFill>
              </a:rPr>
              <a:t>Mobile App</a:t>
            </a:r>
            <a:endParaRPr lang="en-US" sz="1100" dirty="0">
              <a:solidFill>
                <a:srgbClr val="FFFFFF"/>
              </a:solidFill>
            </a:endParaRPr>
          </a:p>
        </p:txBody>
      </p:sp>
      <p:sp>
        <p:nvSpPr>
          <p:cNvPr id="96" name="TextBox 95"/>
          <p:cNvSpPr txBox="1"/>
          <p:nvPr/>
        </p:nvSpPr>
        <p:spPr>
          <a:xfrm>
            <a:off x="2829990" y="3879461"/>
            <a:ext cx="687808" cy="261610"/>
          </a:xfrm>
          <a:prstGeom prst="rect">
            <a:avLst/>
          </a:prstGeom>
          <a:noFill/>
        </p:spPr>
        <p:txBody>
          <a:bodyPr wrap="square" rtlCol="0">
            <a:spAutoFit/>
          </a:bodyPr>
          <a:lstStyle/>
          <a:p>
            <a:pPr algn="ctr" defTabSz="932597"/>
            <a:r>
              <a:rPr lang="en-US" altLang="zh-CN" sz="1100" dirty="0">
                <a:solidFill>
                  <a:srgbClr val="FFFFFF"/>
                </a:solidFill>
              </a:rPr>
              <a:t>API App</a:t>
            </a:r>
            <a:endParaRPr lang="en-US" sz="1100" dirty="0">
              <a:solidFill>
                <a:srgbClr val="FFFFFF"/>
              </a:solidFill>
            </a:endParaRPr>
          </a:p>
        </p:txBody>
      </p:sp>
      <p:sp>
        <p:nvSpPr>
          <p:cNvPr id="97" name="TextBox 96"/>
          <p:cNvSpPr txBox="1"/>
          <p:nvPr/>
        </p:nvSpPr>
        <p:spPr>
          <a:xfrm>
            <a:off x="3551708" y="3879461"/>
            <a:ext cx="927434" cy="261610"/>
          </a:xfrm>
          <a:prstGeom prst="rect">
            <a:avLst/>
          </a:prstGeom>
          <a:noFill/>
        </p:spPr>
        <p:txBody>
          <a:bodyPr wrap="square" rtlCol="0">
            <a:spAutoFit/>
          </a:bodyPr>
          <a:lstStyle/>
          <a:p>
            <a:pPr algn="ctr" defTabSz="932597"/>
            <a:r>
              <a:rPr lang="en-US" altLang="zh-CN" sz="1100" dirty="0">
                <a:solidFill>
                  <a:srgbClr val="FFFFFF"/>
                </a:solidFill>
              </a:rPr>
              <a:t>Logic App</a:t>
            </a:r>
            <a:endParaRPr lang="en-US" sz="1100" dirty="0">
              <a:solidFill>
                <a:srgbClr val="FFFFFF"/>
              </a:solidFill>
            </a:endParaRPr>
          </a:p>
        </p:txBody>
      </p:sp>
      <p:sp>
        <p:nvSpPr>
          <p:cNvPr id="98" name="TextBox 97"/>
          <p:cNvSpPr txBox="1"/>
          <p:nvPr/>
        </p:nvSpPr>
        <p:spPr>
          <a:xfrm>
            <a:off x="989012" y="6413759"/>
            <a:ext cx="775081" cy="261610"/>
          </a:xfrm>
          <a:prstGeom prst="rect">
            <a:avLst/>
          </a:prstGeom>
          <a:noFill/>
        </p:spPr>
        <p:txBody>
          <a:bodyPr wrap="square" rtlCol="0">
            <a:spAutoFit/>
          </a:bodyPr>
          <a:lstStyle/>
          <a:p>
            <a:pPr algn="ctr" defTabSz="932597"/>
            <a:r>
              <a:rPr lang="en-US" altLang="zh-CN" sz="1100" dirty="0">
                <a:solidFill>
                  <a:srgbClr val="FFFFFF"/>
                </a:solidFill>
              </a:rPr>
              <a:t>Blobs</a:t>
            </a:r>
            <a:endParaRPr lang="en-US" sz="1100" dirty="0">
              <a:solidFill>
                <a:srgbClr val="FFFFFF"/>
              </a:solidFill>
            </a:endParaRPr>
          </a:p>
        </p:txBody>
      </p:sp>
      <p:sp>
        <p:nvSpPr>
          <p:cNvPr id="99" name="TextBox 98"/>
          <p:cNvSpPr txBox="1"/>
          <p:nvPr/>
        </p:nvSpPr>
        <p:spPr>
          <a:xfrm>
            <a:off x="1816057" y="6413759"/>
            <a:ext cx="927434" cy="261610"/>
          </a:xfrm>
          <a:prstGeom prst="rect">
            <a:avLst/>
          </a:prstGeom>
          <a:noFill/>
        </p:spPr>
        <p:txBody>
          <a:bodyPr wrap="square" rtlCol="0">
            <a:spAutoFit/>
          </a:bodyPr>
          <a:lstStyle/>
          <a:p>
            <a:pPr algn="ctr" defTabSz="932597"/>
            <a:r>
              <a:rPr lang="en-US" altLang="zh-CN" sz="1100" dirty="0">
                <a:solidFill>
                  <a:srgbClr val="FFFFFF"/>
                </a:solidFill>
              </a:rPr>
              <a:t>Tables</a:t>
            </a:r>
            <a:endParaRPr lang="en-US" sz="1100" dirty="0">
              <a:solidFill>
                <a:srgbClr val="FFFFFF"/>
              </a:solidFill>
            </a:endParaRPr>
          </a:p>
        </p:txBody>
      </p:sp>
      <p:sp>
        <p:nvSpPr>
          <p:cNvPr id="100" name="TextBox 99"/>
          <p:cNvSpPr txBox="1"/>
          <p:nvPr/>
        </p:nvSpPr>
        <p:spPr>
          <a:xfrm>
            <a:off x="2817406" y="6413759"/>
            <a:ext cx="687808" cy="261610"/>
          </a:xfrm>
          <a:prstGeom prst="rect">
            <a:avLst/>
          </a:prstGeom>
          <a:noFill/>
        </p:spPr>
        <p:txBody>
          <a:bodyPr wrap="square" rtlCol="0">
            <a:spAutoFit/>
          </a:bodyPr>
          <a:lstStyle/>
          <a:p>
            <a:pPr algn="ctr" defTabSz="932597"/>
            <a:r>
              <a:rPr lang="en-US" altLang="zh-CN" sz="1100" dirty="0">
                <a:solidFill>
                  <a:srgbClr val="FFFFFF"/>
                </a:solidFill>
              </a:rPr>
              <a:t>Queues</a:t>
            </a:r>
            <a:endParaRPr lang="en-US" sz="1100" dirty="0">
              <a:solidFill>
                <a:srgbClr val="FFFFFF"/>
              </a:solidFill>
            </a:endParaRPr>
          </a:p>
        </p:txBody>
      </p:sp>
      <p:sp>
        <p:nvSpPr>
          <p:cNvPr id="101" name="TextBox 100"/>
          <p:cNvSpPr txBox="1"/>
          <p:nvPr/>
        </p:nvSpPr>
        <p:spPr>
          <a:xfrm>
            <a:off x="3693429" y="6413759"/>
            <a:ext cx="759566" cy="261610"/>
          </a:xfrm>
          <a:prstGeom prst="rect">
            <a:avLst/>
          </a:prstGeom>
          <a:noFill/>
        </p:spPr>
        <p:txBody>
          <a:bodyPr wrap="square" rtlCol="0">
            <a:spAutoFit/>
          </a:bodyPr>
          <a:lstStyle/>
          <a:p>
            <a:pPr algn="ctr" defTabSz="932597"/>
            <a:r>
              <a:rPr lang="en-US" altLang="zh-CN" sz="1100" dirty="0">
                <a:solidFill>
                  <a:srgbClr val="FFFFFF"/>
                </a:solidFill>
              </a:rPr>
              <a:t>Files</a:t>
            </a:r>
            <a:endParaRPr lang="en-US" sz="1100" dirty="0">
              <a:solidFill>
                <a:srgbClr val="FFFFFF"/>
              </a:solidFill>
            </a:endParaRPr>
          </a:p>
        </p:txBody>
      </p:sp>
      <p:sp>
        <p:nvSpPr>
          <p:cNvPr id="102" name="TextBox 101"/>
          <p:cNvSpPr txBox="1"/>
          <p:nvPr/>
        </p:nvSpPr>
        <p:spPr>
          <a:xfrm rot="16200000">
            <a:off x="7121453" y="1199440"/>
            <a:ext cx="1160511" cy="307777"/>
          </a:xfrm>
          <a:prstGeom prst="rect">
            <a:avLst/>
          </a:prstGeom>
          <a:noFill/>
        </p:spPr>
        <p:txBody>
          <a:bodyPr wrap="none" rtlCol="0">
            <a:spAutoFit/>
          </a:bodyPr>
          <a:lstStyle/>
          <a:p>
            <a:pPr algn="ctr" defTabSz="932468"/>
            <a:r>
              <a:rPr lang="en-US" sz="1400" dirty="0">
                <a:solidFill>
                  <a:srgbClr val="FFFFFF"/>
                </a:solidFill>
                <a:cs typeface="Segoe UI" panose="020B0502040204020203" pitchFamily="34" charset="0"/>
              </a:rPr>
              <a:t>Marketplace</a:t>
            </a:r>
          </a:p>
        </p:txBody>
      </p:sp>
      <p:sp>
        <p:nvSpPr>
          <p:cNvPr id="103" name="Rectangle 102"/>
          <p:cNvSpPr/>
          <p:nvPr/>
        </p:nvSpPr>
        <p:spPr>
          <a:xfrm>
            <a:off x="8021523" y="916349"/>
            <a:ext cx="4930889" cy="8986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endParaRPr lang="en-US" sz="1122" dirty="0">
              <a:solidFill>
                <a:srgbClr val="FFFFFF"/>
              </a:solidFill>
              <a:cs typeface="Segoe UI" panose="020B0502040204020203" pitchFamily="34" charset="0"/>
            </a:endParaRPr>
          </a:p>
        </p:txBody>
      </p:sp>
      <p:pic>
        <p:nvPicPr>
          <p:cNvPr id="104" name="Picture 103"/>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8075612" y="1025250"/>
            <a:ext cx="854179" cy="640633"/>
          </a:xfrm>
          <a:prstGeom prst="rect">
            <a:avLst/>
          </a:prstGeom>
        </p:spPr>
      </p:pic>
      <p:pic>
        <p:nvPicPr>
          <p:cNvPr id="105" name="Picture 104"/>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9066212" y="1362229"/>
            <a:ext cx="1199246" cy="399748"/>
          </a:xfrm>
          <a:prstGeom prst="rect">
            <a:avLst/>
          </a:prstGeom>
        </p:spPr>
      </p:pic>
      <p:sp>
        <p:nvSpPr>
          <p:cNvPr id="106" name="TextBox 105"/>
          <p:cNvSpPr txBox="1"/>
          <p:nvPr/>
        </p:nvSpPr>
        <p:spPr>
          <a:xfrm>
            <a:off x="11580812" y="934431"/>
            <a:ext cx="775081" cy="584775"/>
          </a:xfrm>
          <a:prstGeom prst="rect">
            <a:avLst/>
          </a:prstGeom>
          <a:noFill/>
        </p:spPr>
        <p:txBody>
          <a:bodyPr wrap="square" rtlCol="0">
            <a:spAutoFit/>
          </a:bodyPr>
          <a:lstStyle/>
          <a:p>
            <a:pPr algn="ctr" defTabSz="932597"/>
            <a:r>
              <a:rPr lang="en-US" altLang="zh-CN" sz="3200" dirty="0">
                <a:solidFill>
                  <a:schemeClr val="bg1">
                    <a:lumMod val="50000"/>
                  </a:schemeClr>
                </a:solidFill>
              </a:rPr>
              <a:t>…</a:t>
            </a:r>
            <a:endParaRPr lang="en-US" sz="3200" dirty="0">
              <a:solidFill>
                <a:schemeClr val="bg1">
                  <a:lumMod val="50000"/>
                </a:schemeClr>
              </a:solidFill>
            </a:endParaRPr>
          </a:p>
        </p:txBody>
      </p:sp>
      <p:pic>
        <p:nvPicPr>
          <p:cNvPr id="107" name="Picture 2" descr="SendGrid logo"/>
          <p:cNvPicPr>
            <a:picLocks noChangeAspect="1" noChangeArrowheads="1"/>
          </p:cNvPicPr>
          <p:nvPr/>
        </p:nvPicPr>
        <p:blipFill>
          <a:blip r:embed="rId44">
            <a:duotone>
              <a:prstClr val="black"/>
              <a:srgbClr val="080808">
                <a:tint val="45000"/>
                <a:satMod val="400000"/>
              </a:srgbClr>
            </a:duotone>
            <a:extLst>
              <a:ext uri="{28A0092B-C50C-407E-A947-70E740481C1C}">
                <a14:useLocalDpi xmlns:a14="http://schemas.microsoft.com/office/drawing/2010/main" val="0"/>
              </a:ext>
            </a:extLst>
          </a:blip>
          <a:srcRect/>
          <a:stretch>
            <a:fillRect/>
          </a:stretch>
        </p:blipFill>
        <p:spPr bwMode="auto">
          <a:xfrm>
            <a:off x="10514012" y="1229723"/>
            <a:ext cx="1173910" cy="674999"/>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4" descr="logoappdynamics"/>
          <p:cNvPicPr>
            <a:picLocks noChangeAspect="1" noChangeArrowheads="1"/>
          </p:cNvPicPr>
          <p:nvPr/>
        </p:nvPicPr>
        <p:blipFill>
          <a:blip r:embed="rId45">
            <a:grayscl/>
            <a:extLst>
              <a:ext uri="{28A0092B-C50C-407E-A947-70E740481C1C}">
                <a14:useLocalDpi xmlns:a14="http://schemas.microsoft.com/office/drawing/2010/main" val="0"/>
              </a:ext>
            </a:extLst>
          </a:blip>
          <a:srcRect/>
          <a:stretch>
            <a:fillRect/>
          </a:stretch>
        </p:blipFill>
        <p:spPr bwMode="auto">
          <a:xfrm>
            <a:off x="9599612" y="1025250"/>
            <a:ext cx="1471607" cy="279419"/>
          </a:xfrm>
          <a:prstGeom prst="rect">
            <a:avLst/>
          </a:prstGeom>
          <a:noFill/>
          <a:extLst>
            <a:ext uri="{909E8E84-426E-40DD-AFC4-6F175D3DCCD1}">
              <a14:hiddenFill xmlns:a14="http://schemas.microsoft.com/office/drawing/2010/main">
                <a:solidFill>
                  <a:srgbClr val="FFFFFF"/>
                </a:solidFill>
              </a14:hiddenFill>
            </a:ext>
          </a:extLst>
        </p:spPr>
      </p:pic>
      <p:sp>
        <p:nvSpPr>
          <p:cNvPr id="109" name="Rectangle 108"/>
          <p:cNvSpPr/>
          <p:nvPr/>
        </p:nvSpPr>
        <p:spPr>
          <a:xfrm>
            <a:off x="10010606" y="5851894"/>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a:solidFill>
                  <a:srgbClr val="FFFFFF"/>
                </a:solidFill>
                <a:cs typeface="Segoe UI" panose="020B0502040204020203" pitchFamily="34" charset="0"/>
              </a:rPr>
              <a:t>Data Lake</a:t>
            </a:r>
          </a:p>
        </p:txBody>
      </p:sp>
      <p:sp>
        <p:nvSpPr>
          <p:cNvPr id="110" name="Rectangle 109"/>
          <p:cNvSpPr/>
          <p:nvPr/>
        </p:nvSpPr>
        <p:spPr>
          <a:xfrm>
            <a:off x="11078819" y="5851894"/>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a:solidFill>
                  <a:srgbClr val="FFFFFF"/>
                </a:solidFill>
                <a:cs typeface="Segoe UI" panose="020B0502040204020203" pitchFamily="34" charset="0"/>
              </a:rPr>
              <a:t>Data Warehouse</a:t>
            </a:r>
          </a:p>
        </p:txBody>
      </p:sp>
      <p:sp>
        <p:nvSpPr>
          <p:cNvPr id="111" name="Rectangle 110"/>
          <p:cNvSpPr/>
          <p:nvPr/>
        </p:nvSpPr>
        <p:spPr>
          <a:xfrm>
            <a:off x="4943348" y="4623662"/>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a:solidFill>
                  <a:srgbClr val="FFFFFF"/>
                </a:solidFill>
                <a:cs typeface="Segoe UI" panose="020B0502040204020203" pitchFamily="34" charset="0"/>
              </a:rPr>
              <a:t>RemoteApp</a:t>
            </a:r>
          </a:p>
        </p:txBody>
      </p:sp>
      <p:pic>
        <p:nvPicPr>
          <p:cNvPr id="112" name="Picture 111"/>
          <p:cNvPicPr>
            <a:picLocks noChangeAspect="1"/>
          </p:cNvPicPr>
          <p:nvPr/>
        </p:nvPicPr>
        <p:blipFill>
          <a:blip r:embed="rId46"/>
          <a:stretch>
            <a:fillRect/>
          </a:stretch>
        </p:blipFill>
        <p:spPr>
          <a:xfrm>
            <a:off x="5323932" y="4670452"/>
            <a:ext cx="456284" cy="451868"/>
          </a:xfrm>
          <a:prstGeom prst="rect">
            <a:avLst/>
          </a:prstGeom>
        </p:spPr>
      </p:pic>
      <p:sp>
        <p:nvSpPr>
          <p:cNvPr id="113" name="Rectangle 112"/>
          <p:cNvSpPr/>
          <p:nvPr/>
        </p:nvSpPr>
        <p:spPr>
          <a:xfrm>
            <a:off x="9514202" y="4623662"/>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a:solidFill>
                  <a:srgbClr val="FFFFFF"/>
                </a:solidFill>
                <a:cs typeface="Segoe UI" panose="020B0502040204020203" pitchFamily="34" charset="0"/>
              </a:rPr>
              <a:t>DNS</a:t>
            </a:r>
          </a:p>
        </p:txBody>
      </p:sp>
      <p:sp>
        <p:nvSpPr>
          <p:cNvPr id="114" name="Rectangle 113"/>
          <p:cNvSpPr/>
          <p:nvPr/>
        </p:nvSpPr>
        <p:spPr>
          <a:xfrm>
            <a:off x="10595004" y="4623662"/>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a:solidFill>
                  <a:srgbClr val="FFFFFF"/>
                </a:solidFill>
                <a:cs typeface="Segoe UI" panose="020B0502040204020203" pitchFamily="34" charset="0"/>
              </a:rPr>
              <a:t>Application Gateway</a:t>
            </a:r>
          </a:p>
        </p:txBody>
      </p:sp>
      <p:pic>
        <p:nvPicPr>
          <p:cNvPr id="115" name="Picture 114"/>
          <p:cNvPicPr>
            <a:picLocks noChangeAspect="1"/>
          </p:cNvPicPr>
          <p:nvPr/>
        </p:nvPicPr>
        <p:blipFill>
          <a:blip r:embed="rId47"/>
          <a:stretch>
            <a:fillRect/>
          </a:stretch>
        </p:blipFill>
        <p:spPr>
          <a:xfrm>
            <a:off x="10965180" y="4683170"/>
            <a:ext cx="447476" cy="446086"/>
          </a:xfrm>
          <a:prstGeom prst="rect">
            <a:avLst/>
          </a:prstGeom>
        </p:spPr>
      </p:pic>
    </p:spTree>
    <p:extLst>
      <p:ext uri="{BB962C8B-B14F-4D97-AF65-F5344CB8AC3E}">
        <p14:creationId xmlns:p14="http://schemas.microsoft.com/office/powerpoint/2010/main" val="1108993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Compute Instance Options</a:t>
            </a:r>
            <a:endParaRPr lang="he-IL" dirty="0"/>
          </a:p>
        </p:txBody>
      </p:sp>
      <p:sp>
        <p:nvSpPr>
          <p:cNvPr id="3" name="Content Placeholder 2"/>
          <p:cNvSpPr>
            <a:spLocks noGrp="1"/>
          </p:cNvSpPr>
          <p:nvPr>
            <p:ph idx="1"/>
          </p:nvPr>
        </p:nvSpPr>
        <p:spPr/>
        <p:txBody>
          <a:bodyPr/>
          <a:lstStyle/>
          <a:p>
            <a:endParaRPr lang="he-IL"/>
          </a:p>
        </p:txBody>
      </p:sp>
      <p:grpSp>
        <p:nvGrpSpPr>
          <p:cNvPr id="4" name="Group 3"/>
          <p:cNvGrpSpPr/>
          <p:nvPr/>
        </p:nvGrpSpPr>
        <p:grpSpPr>
          <a:xfrm>
            <a:off x="1250239" y="1626665"/>
            <a:ext cx="9539121" cy="3866915"/>
            <a:chOff x="-1646237" y="51036"/>
            <a:chExt cx="12436475" cy="5041428"/>
          </a:xfrm>
        </p:grpSpPr>
        <p:sp>
          <p:nvSpPr>
            <p:cNvPr id="5" name="Rectangle 4"/>
            <p:cNvSpPr/>
            <p:nvPr/>
          </p:nvSpPr>
          <p:spPr bwMode="auto">
            <a:xfrm>
              <a:off x="-1646237" y="51036"/>
              <a:ext cx="12436475" cy="4056268"/>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43840" tIns="195072" rIns="243840" bIns="19507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1243265" fontAlgn="base">
                <a:lnSpc>
                  <a:spcPct val="90000"/>
                </a:lnSpc>
                <a:spcBef>
                  <a:spcPct val="0"/>
                </a:spcBef>
                <a:spcAft>
                  <a:spcPct val="0"/>
                </a:spcAft>
              </a:pPr>
              <a:endParaRPr lang="en-US" sz="1467"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2"/>
            <a:stretch>
              <a:fillRect/>
            </a:stretch>
          </p:blipFill>
          <p:spPr>
            <a:xfrm>
              <a:off x="7741488" y="1130096"/>
              <a:ext cx="2161973" cy="2812037"/>
            </a:xfrm>
            <a:prstGeom prst="rect">
              <a:avLst/>
            </a:prstGeom>
          </p:spPr>
        </p:pic>
        <p:pic>
          <p:nvPicPr>
            <p:cNvPr id="7" name="Picture 6"/>
            <p:cNvPicPr>
              <a:picLocks noChangeAspect="1"/>
            </p:cNvPicPr>
            <p:nvPr/>
          </p:nvPicPr>
          <p:blipFill>
            <a:blip r:embed="rId3"/>
            <a:stretch>
              <a:fillRect/>
            </a:stretch>
          </p:blipFill>
          <p:spPr>
            <a:xfrm>
              <a:off x="-948726" y="1130096"/>
              <a:ext cx="2101180" cy="2732964"/>
            </a:xfrm>
            <a:prstGeom prst="rect">
              <a:avLst/>
            </a:prstGeom>
          </p:spPr>
        </p:pic>
        <p:sp>
          <p:nvSpPr>
            <p:cNvPr id="8" name="Rectangle 7"/>
            <p:cNvSpPr/>
            <p:nvPr/>
          </p:nvSpPr>
          <p:spPr bwMode="auto">
            <a:xfrm>
              <a:off x="7630243" y="251242"/>
              <a:ext cx="2477662" cy="752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48695" tIns="198956" rIns="248695" bIns="19895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1268006" fontAlgn="base">
                <a:lnSpc>
                  <a:spcPct val="90000"/>
                </a:lnSpc>
                <a:spcBef>
                  <a:spcPct val="0"/>
                </a:spcBef>
                <a:spcAft>
                  <a:spcPct val="0"/>
                </a:spcAft>
              </a:pPr>
              <a:r>
                <a:rPr lang="en-US" sz="1600" dirty="0">
                  <a:solidFill>
                    <a:schemeClr val="bg1"/>
                  </a:solidFill>
                  <a:ea typeface="Segoe UI" pitchFamily="34" charset="0"/>
                  <a:cs typeface="Segoe UI" pitchFamily="34" charset="0"/>
                </a:rPr>
                <a:t>Most Memory</a:t>
              </a:r>
            </a:p>
            <a:p>
              <a:pPr algn="ctr" defTabSz="1268006" fontAlgn="base">
                <a:lnSpc>
                  <a:spcPct val="90000"/>
                </a:lnSpc>
                <a:spcBef>
                  <a:spcPct val="0"/>
                </a:spcBef>
                <a:spcAft>
                  <a:spcPct val="0"/>
                </a:spcAft>
              </a:pPr>
              <a:r>
                <a:rPr lang="en-US" sz="1600" dirty="0">
                  <a:solidFill>
                    <a:schemeClr val="bg1"/>
                  </a:solidFill>
                  <a:ea typeface="Segoe UI" pitchFamily="34" charset="0"/>
                  <a:cs typeface="Segoe UI" pitchFamily="34" charset="0"/>
                </a:rPr>
                <a:t>Fastest CPUs</a:t>
              </a:r>
            </a:p>
          </p:txBody>
        </p:sp>
        <p:sp>
          <p:nvSpPr>
            <p:cNvPr id="9" name="Rectangle 8"/>
            <p:cNvSpPr/>
            <p:nvPr/>
          </p:nvSpPr>
          <p:spPr bwMode="auto">
            <a:xfrm>
              <a:off x="2016520" y="251242"/>
              <a:ext cx="2065606" cy="752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48695" tIns="198956" rIns="248695" bIns="19895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1268006" fontAlgn="base">
                <a:lnSpc>
                  <a:spcPct val="90000"/>
                </a:lnSpc>
                <a:spcBef>
                  <a:spcPct val="0"/>
                </a:spcBef>
                <a:spcAft>
                  <a:spcPct val="0"/>
                </a:spcAft>
              </a:pPr>
              <a:r>
                <a:rPr lang="en-US" sz="1600" dirty="0">
                  <a:solidFill>
                    <a:schemeClr val="bg1"/>
                  </a:solidFill>
                  <a:ea typeface="Segoe UI" pitchFamily="34" charset="0"/>
                  <a:cs typeface="Segoe UI" pitchFamily="34" charset="0"/>
                </a:rPr>
                <a:t>SSD Storage</a:t>
              </a:r>
            </a:p>
            <a:p>
              <a:pPr algn="ctr" defTabSz="1268006" fontAlgn="base">
                <a:lnSpc>
                  <a:spcPct val="90000"/>
                </a:lnSpc>
                <a:spcBef>
                  <a:spcPct val="0"/>
                </a:spcBef>
                <a:spcAft>
                  <a:spcPct val="0"/>
                </a:spcAft>
              </a:pPr>
              <a:r>
                <a:rPr lang="en-US" sz="1600" dirty="0">
                  <a:solidFill>
                    <a:schemeClr val="bg1"/>
                  </a:solidFill>
                  <a:ea typeface="Segoe UI" pitchFamily="34" charset="0"/>
                  <a:cs typeface="Segoe UI" pitchFamily="34" charset="0"/>
                </a:rPr>
                <a:t>Faster CPUs</a:t>
              </a:r>
            </a:p>
          </p:txBody>
        </p:sp>
        <p:pic>
          <p:nvPicPr>
            <p:cNvPr id="10" name="Picture 9"/>
            <p:cNvPicPr>
              <a:picLocks noChangeAspect="1"/>
            </p:cNvPicPr>
            <p:nvPr/>
          </p:nvPicPr>
          <p:blipFill>
            <a:blip r:embed="rId4"/>
            <a:stretch>
              <a:fillRect/>
            </a:stretch>
          </p:blipFill>
          <p:spPr>
            <a:xfrm>
              <a:off x="1897301" y="1001068"/>
              <a:ext cx="2188699" cy="2941064"/>
            </a:xfrm>
            <a:prstGeom prst="rect">
              <a:avLst/>
            </a:prstGeom>
          </p:spPr>
        </p:pic>
        <p:cxnSp>
          <p:nvCxnSpPr>
            <p:cNvPr id="11" name="Straight Arrow Connector 10"/>
            <p:cNvCxnSpPr/>
            <p:nvPr/>
          </p:nvCxnSpPr>
          <p:spPr>
            <a:xfrm flipV="1">
              <a:off x="-1130037" y="4614327"/>
              <a:ext cx="11237943" cy="27838"/>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bwMode="auto">
            <a:xfrm>
              <a:off x="-1130037" y="4647042"/>
              <a:ext cx="2282491" cy="4454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48695" tIns="198956" rIns="248695" bIns="19895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1268006" fontAlgn="base">
                <a:lnSpc>
                  <a:spcPct val="90000"/>
                </a:lnSpc>
                <a:spcBef>
                  <a:spcPct val="0"/>
                </a:spcBef>
                <a:spcAft>
                  <a:spcPct val="0"/>
                </a:spcAft>
              </a:pPr>
              <a:r>
                <a:rPr lang="en-US" sz="1600" dirty="0">
                  <a:solidFill>
                    <a:schemeClr val="tx1"/>
                  </a:solidFill>
                  <a:ea typeface="Segoe UI" pitchFamily="34" charset="0"/>
                  <a:cs typeface="Segoe UI" pitchFamily="34" charset="0"/>
                </a:rPr>
                <a:t>Highest Value</a:t>
              </a:r>
            </a:p>
          </p:txBody>
        </p:sp>
        <p:sp>
          <p:nvSpPr>
            <p:cNvPr id="13" name="Rectangle 12"/>
            <p:cNvSpPr/>
            <p:nvPr/>
          </p:nvSpPr>
          <p:spPr bwMode="auto">
            <a:xfrm>
              <a:off x="7134892" y="4647042"/>
              <a:ext cx="2781271" cy="4454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48695" tIns="198956" rIns="248695" bIns="19895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1268006" fontAlgn="base">
                <a:lnSpc>
                  <a:spcPct val="90000"/>
                </a:lnSpc>
                <a:spcBef>
                  <a:spcPct val="0"/>
                </a:spcBef>
                <a:spcAft>
                  <a:spcPct val="0"/>
                </a:spcAft>
              </a:pPr>
              <a:r>
                <a:rPr lang="en-US" sz="1600" dirty="0">
                  <a:solidFill>
                    <a:schemeClr val="tx1"/>
                  </a:solidFill>
                  <a:ea typeface="Segoe UI" pitchFamily="34" charset="0"/>
                  <a:cs typeface="Segoe UI" pitchFamily="34" charset="0"/>
                </a:rPr>
                <a:t>Largest Scale-up</a:t>
              </a:r>
            </a:p>
          </p:txBody>
        </p:sp>
        <p:sp>
          <p:nvSpPr>
            <p:cNvPr id="14" name="Rectangle 13"/>
            <p:cNvSpPr/>
            <p:nvPr/>
          </p:nvSpPr>
          <p:spPr bwMode="auto">
            <a:xfrm>
              <a:off x="-1067947" y="404925"/>
              <a:ext cx="2339620" cy="752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48695" tIns="198956" rIns="248695" bIns="19895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1268006" fontAlgn="base">
                <a:lnSpc>
                  <a:spcPct val="90000"/>
                </a:lnSpc>
                <a:spcBef>
                  <a:spcPct val="0"/>
                </a:spcBef>
                <a:spcAft>
                  <a:spcPct val="0"/>
                </a:spcAft>
              </a:pPr>
              <a:r>
                <a:rPr lang="en-US" sz="1600" dirty="0">
                  <a:solidFill>
                    <a:schemeClr val="bg1"/>
                  </a:solidFill>
                  <a:ea typeface="Segoe UI" pitchFamily="34" charset="0"/>
                  <a:cs typeface="Segoe UI" pitchFamily="34" charset="0"/>
                </a:rPr>
                <a:t>Highest Value</a:t>
              </a:r>
            </a:p>
          </p:txBody>
        </p:sp>
        <p:pic>
          <p:nvPicPr>
            <p:cNvPr id="15" name="Picture 14"/>
            <p:cNvPicPr>
              <a:picLocks noChangeAspect="1"/>
            </p:cNvPicPr>
            <p:nvPr/>
          </p:nvPicPr>
          <p:blipFill>
            <a:blip r:embed="rId5"/>
            <a:stretch>
              <a:fillRect/>
            </a:stretch>
          </p:blipFill>
          <p:spPr>
            <a:xfrm>
              <a:off x="4650146" y="1001068"/>
              <a:ext cx="2412075" cy="2499964"/>
            </a:xfrm>
            <a:prstGeom prst="rect">
              <a:avLst/>
            </a:prstGeom>
          </p:spPr>
        </p:pic>
        <p:sp>
          <p:nvSpPr>
            <p:cNvPr id="16" name="Rectangle 15"/>
            <p:cNvSpPr/>
            <p:nvPr/>
          </p:nvSpPr>
          <p:spPr bwMode="auto">
            <a:xfrm>
              <a:off x="4830848" y="1783848"/>
              <a:ext cx="2065606" cy="752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48695" tIns="198956" rIns="248695" bIns="19895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1268006" fontAlgn="base">
                <a:lnSpc>
                  <a:spcPct val="90000"/>
                </a:lnSpc>
                <a:spcBef>
                  <a:spcPct val="0"/>
                </a:spcBef>
                <a:spcAft>
                  <a:spcPct val="0"/>
                </a:spcAft>
              </a:pPr>
              <a:r>
                <a:rPr lang="en-US" sz="1600" b="1" dirty="0">
                  <a:gradFill>
                    <a:gsLst>
                      <a:gs pos="0">
                        <a:srgbClr val="FFFFFF"/>
                      </a:gs>
                      <a:gs pos="100000">
                        <a:srgbClr val="FFFFFF"/>
                      </a:gs>
                    </a:gsLst>
                    <a:lin ang="5400000" scaled="0"/>
                  </a:gradFill>
                  <a:effectLst>
                    <a:outerShdw blurRad="50800" dist="38100" dir="2700000" algn="tl" rotWithShape="0">
                      <a:prstClr val="black">
                        <a:alpha val="40000"/>
                      </a:prstClr>
                    </a:outerShdw>
                  </a:effectLst>
                  <a:ea typeface="Segoe UI" pitchFamily="34" charset="0"/>
                  <a:cs typeface="Segoe UI" pitchFamily="34" charset="0"/>
                </a:rPr>
                <a:t>Premium Storage</a:t>
              </a:r>
            </a:p>
          </p:txBody>
        </p:sp>
        <p:sp>
          <p:nvSpPr>
            <p:cNvPr id="17" name="Rectangle 16"/>
            <p:cNvSpPr/>
            <p:nvPr/>
          </p:nvSpPr>
          <p:spPr bwMode="auto">
            <a:xfrm>
              <a:off x="4435435" y="379694"/>
              <a:ext cx="2856431" cy="752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48695" tIns="198956" rIns="248695" bIns="19895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1268006" fontAlgn="base">
                <a:lnSpc>
                  <a:spcPct val="90000"/>
                </a:lnSpc>
                <a:spcBef>
                  <a:spcPct val="0"/>
                </a:spcBef>
                <a:spcAft>
                  <a:spcPct val="0"/>
                </a:spcAft>
              </a:pPr>
              <a:r>
                <a:rPr lang="en-US" sz="1600" dirty="0">
                  <a:solidFill>
                    <a:schemeClr val="bg1"/>
                  </a:solidFill>
                  <a:ea typeface="Segoe UI" pitchFamily="34" charset="0"/>
                  <a:cs typeface="Segoe UI" pitchFamily="34" charset="0"/>
                </a:rPr>
                <a:t>&gt;50,000s of IOPS</a:t>
              </a:r>
            </a:p>
          </p:txBody>
        </p:sp>
      </p:grpSp>
    </p:spTree>
    <p:extLst>
      <p:ext uri="{BB962C8B-B14F-4D97-AF65-F5344CB8AC3E}">
        <p14:creationId xmlns:p14="http://schemas.microsoft.com/office/powerpoint/2010/main" val="23316073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128"/>
          <p:cNvSpPr>
            <a:spLocks noChangeAspect="1"/>
          </p:cNvSpPr>
          <p:nvPr/>
        </p:nvSpPr>
        <p:spPr bwMode="black">
          <a:xfrm>
            <a:off x="4651585" y="1530947"/>
            <a:ext cx="7267248" cy="400181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p:spPr>
        <p:txBody>
          <a:bodyPr vert="horz" wrap="square" lIns="89629" tIns="44815" rIns="89629" bIns="44815" numCol="1" anchor="t" anchorCtr="0" compatLnSpc="1">
            <a:prstTxWarp prst="textNoShape">
              <a:avLst/>
            </a:prstTxWarp>
          </a:bodyPr>
          <a:lstStyle/>
          <a:p>
            <a:pPr defTabSz="914028"/>
            <a:endParaRPr lang="en-US" sz="1765">
              <a:solidFill>
                <a:srgbClr val="505050"/>
              </a:solidFill>
            </a:endParaRPr>
          </a:p>
        </p:txBody>
      </p:sp>
      <p:sp>
        <p:nvSpPr>
          <p:cNvPr id="11" name="Freeform 128"/>
          <p:cNvSpPr>
            <a:spLocks noChangeAspect="1"/>
          </p:cNvSpPr>
          <p:nvPr/>
        </p:nvSpPr>
        <p:spPr bwMode="black">
          <a:xfrm>
            <a:off x="4973874" y="1756675"/>
            <a:ext cx="6669225" cy="367250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pattFill prst="ltUpDiag">
            <a:fgClr>
              <a:srgbClr val="CDCDCD"/>
            </a:fgClr>
            <a:bgClr>
              <a:srgbClr val="FFFFFF"/>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895988" fontAlgn="base">
              <a:lnSpc>
                <a:spcPct val="90000"/>
              </a:lnSpc>
              <a:spcBef>
                <a:spcPct val="0"/>
              </a:spcBef>
              <a:spcAft>
                <a:spcPct val="0"/>
              </a:spcAft>
            </a:pPr>
            <a:endParaRPr lang="en-US" sz="2353" spc="-49">
              <a:gradFill>
                <a:gsLst>
                  <a:gs pos="36283">
                    <a:srgbClr val="505050"/>
                  </a:gs>
                  <a:gs pos="28000">
                    <a:srgbClr val="505050"/>
                  </a:gs>
                </a:gsLst>
                <a:lin ang="5400000" scaled="0"/>
              </a:gradFill>
            </a:endParaRPr>
          </a:p>
        </p:txBody>
      </p:sp>
      <p:sp>
        <p:nvSpPr>
          <p:cNvPr id="6" name="Freeform 79"/>
          <p:cNvSpPr>
            <a:spLocks noEditPoints="1"/>
          </p:cNvSpPr>
          <p:nvPr/>
        </p:nvSpPr>
        <p:spPr bwMode="black">
          <a:xfrm>
            <a:off x="7636702" y="2696813"/>
            <a:ext cx="1919417" cy="252849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vert="horz" wrap="square" lIns="80675" tIns="40339" rIns="80675" bIns="40339" numCol="1" anchor="t" anchorCtr="0" compatLnSpc="1">
            <a:prstTxWarp prst="textNoShape">
              <a:avLst/>
            </a:prstTxWarp>
          </a:bodyPr>
          <a:lstStyle/>
          <a:p>
            <a:pPr defTabSz="914028"/>
            <a:endParaRPr lang="en-US" sz="1568" dirty="0">
              <a:solidFill>
                <a:srgbClr val="505050"/>
              </a:solidFill>
            </a:endParaRPr>
          </a:p>
        </p:txBody>
      </p:sp>
      <p:sp>
        <p:nvSpPr>
          <p:cNvPr id="14" name="Freeform 79"/>
          <p:cNvSpPr>
            <a:spLocks noEditPoints="1"/>
          </p:cNvSpPr>
          <p:nvPr/>
        </p:nvSpPr>
        <p:spPr bwMode="black">
          <a:xfrm>
            <a:off x="8098250" y="2991511"/>
            <a:ext cx="1439647" cy="1896483"/>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vert="horz" wrap="square" lIns="80675" tIns="40339" rIns="80675" bIns="40339" numCol="1" anchor="t" anchorCtr="0" compatLnSpc="1">
            <a:prstTxWarp prst="textNoShape">
              <a:avLst/>
            </a:prstTxWarp>
          </a:bodyPr>
          <a:lstStyle/>
          <a:p>
            <a:pPr defTabSz="914028"/>
            <a:endParaRPr lang="en-US" sz="1568" dirty="0">
              <a:solidFill>
                <a:srgbClr val="505050"/>
              </a:solidFill>
            </a:endParaRPr>
          </a:p>
        </p:txBody>
      </p:sp>
      <p:sp>
        <p:nvSpPr>
          <p:cNvPr id="15" name="Freeform 79"/>
          <p:cNvSpPr>
            <a:spLocks noEditPoints="1"/>
          </p:cNvSpPr>
          <p:nvPr/>
        </p:nvSpPr>
        <p:spPr bwMode="black">
          <a:xfrm>
            <a:off x="9644031" y="2991511"/>
            <a:ext cx="1439647" cy="1896483"/>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vert="horz" wrap="square" lIns="80675" tIns="40339" rIns="80675" bIns="40339" numCol="1" anchor="t" anchorCtr="0" compatLnSpc="1">
            <a:prstTxWarp prst="textNoShape">
              <a:avLst/>
            </a:prstTxWarp>
          </a:bodyPr>
          <a:lstStyle/>
          <a:p>
            <a:pPr defTabSz="914028"/>
            <a:endParaRPr lang="en-US" sz="1568" dirty="0">
              <a:solidFill>
                <a:srgbClr val="505050"/>
              </a:solidFill>
            </a:endParaRPr>
          </a:p>
        </p:txBody>
      </p:sp>
      <p:sp>
        <p:nvSpPr>
          <p:cNvPr id="7" name="Freeform 703"/>
          <p:cNvSpPr>
            <a:spLocks/>
          </p:cNvSpPr>
          <p:nvPr/>
        </p:nvSpPr>
        <p:spPr bwMode="auto">
          <a:xfrm>
            <a:off x="1666611" y="3571120"/>
            <a:ext cx="1236316" cy="930017"/>
          </a:xfrm>
          <a:custGeom>
            <a:avLst/>
            <a:gdLst>
              <a:gd name="T0" fmla="*/ 321 w 330"/>
              <a:gd name="T1" fmla="*/ 27 h 248"/>
              <a:gd name="T2" fmla="*/ 143 w 330"/>
              <a:gd name="T3" fmla="*/ 27 h 248"/>
              <a:gd name="T4" fmla="*/ 143 w 330"/>
              <a:gd name="T5" fmla="*/ 14 h 248"/>
              <a:gd name="T6" fmla="*/ 129 w 330"/>
              <a:gd name="T7" fmla="*/ 0 h 248"/>
              <a:gd name="T8" fmla="*/ 14 w 330"/>
              <a:gd name="T9" fmla="*/ 0 h 248"/>
              <a:gd name="T10" fmla="*/ 0 w 330"/>
              <a:gd name="T11" fmla="*/ 14 h 248"/>
              <a:gd name="T12" fmla="*/ 0 w 330"/>
              <a:gd name="T13" fmla="*/ 239 h 248"/>
              <a:gd name="T14" fmla="*/ 9 w 330"/>
              <a:gd name="T15" fmla="*/ 248 h 248"/>
              <a:gd name="T16" fmla="*/ 35 w 330"/>
              <a:gd name="T17" fmla="*/ 248 h 248"/>
              <a:gd name="T18" fmla="*/ 321 w 330"/>
              <a:gd name="T19" fmla="*/ 248 h 248"/>
              <a:gd name="T20" fmla="*/ 330 w 330"/>
              <a:gd name="T21" fmla="*/ 239 h 248"/>
              <a:gd name="T22" fmla="*/ 330 w 330"/>
              <a:gd name="T23" fmla="*/ 36 h 248"/>
              <a:gd name="T24" fmla="*/ 321 w 330"/>
              <a:gd name="T25" fmla="*/ 2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0" h="248">
                <a:moveTo>
                  <a:pt x="321" y="27"/>
                </a:moveTo>
                <a:cubicBezTo>
                  <a:pt x="143" y="27"/>
                  <a:pt x="143" y="27"/>
                  <a:pt x="143" y="27"/>
                </a:cubicBezTo>
                <a:cubicBezTo>
                  <a:pt x="143" y="14"/>
                  <a:pt x="143" y="14"/>
                  <a:pt x="143" y="14"/>
                </a:cubicBezTo>
                <a:cubicBezTo>
                  <a:pt x="143" y="6"/>
                  <a:pt x="137" y="0"/>
                  <a:pt x="129" y="0"/>
                </a:cubicBezTo>
                <a:cubicBezTo>
                  <a:pt x="14" y="0"/>
                  <a:pt x="14" y="0"/>
                  <a:pt x="14" y="0"/>
                </a:cubicBezTo>
                <a:cubicBezTo>
                  <a:pt x="6" y="0"/>
                  <a:pt x="0" y="7"/>
                  <a:pt x="0" y="14"/>
                </a:cubicBezTo>
                <a:cubicBezTo>
                  <a:pt x="0" y="239"/>
                  <a:pt x="0" y="239"/>
                  <a:pt x="0" y="239"/>
                </a:cubicBezTo>
                <a:cubicBezTo>
                  <a:pt x="0" y="244"/>
                  <a:pt x="4" y="248"/>
                  <a:pt x="9" y="248"/>
                </a:cubicBezTo>
                <a:cubicBezTo>
                  <a:pt x="35" y="248"/>
                  <a:pt x="35" y="248"/>
                  <a:pt x="35" y="248"/>
                </a:cubicBezTo>
                <a:cubicBezTo>
                  <a:pt x="321" y="248"/>
                  <a:pt x="321" y="248"/>
                  <a:pt x="321" y="248"/>
                </a:cubicBezTo>
                <a:cubicBezTo>
                  <a:pt x="326" y="248"/>
                  <a:pt x="330" y="244"/>
                  <a:pt x="330" y="239"/>
                </a:cubicBezTo>
                <a:cubicBezTo>
                  <a:pt x="330" y="36"/>
                  <a:pt x="330" y="36"/>
                  <a:pt x="330" y="36"/>
                </a:cubicBezTo>
                <a:cubicBezTo>
                  <a:pt x="330" y="31"/>
                  <a:pt x="326" y="27"/>
                  <a:pt x="321" y="27"/>
                </a:cubicBezTo>
                <a:close/>
              </a:path>
            </a:pathLst>
          </a:custGeom>
          <a:solidFill>
            <a:schemeClr val="bg2"/>
          </a:solidFill>
          <a:ln w="28575">
            <a:solidFill>
              <a:srgbClr val="000000"/>
            </a:solidFill>
          </a:ln>
        </p:spPr>
        <p:txBody>
          <a:bodyPr vert="horz" wrap="square" lIns="89629" tIns="44815" rIns="89629" bIns="44815" numCol="1" anchor="t" anchorCtr="0" compatLnSpc="1">
            <a:prstTxWarp prst="textNoShape">
              <a:avLst/>
            </a:prstTxWarp>
          </a:bodyPr>
          <a:lstStyle/>
          <a:p>
            <a:pPr defTabSz="914028"/>
            <a:endParaRPr lang="en-US" sz="1765"/>
          </a:p>
        </p:txBody>
      </p:sp>
      <p:sp>
        <p:nvSpPr>
          <p:cNvPr id="16" name="Freeform 703"/>
          <p:cNvSpPr>
            <a:spLocks/>
          </p:cNvSpPr>
          <p:nvPr/>
        </p:nvSpPr>
        <p:spPr bwMode="auto">
          <a:xfrm>
            <a:off x="6631159" y="3576397"/>
            <a:ext cx="1236316" cy="930017"/>
          </a:xfrm>
          <a:custGeom>
            <a:avLst/>
            <a:gdLst>
              <a:gd name="T0" fmla="*/ 321 w 330"/>
              <a:gd name="T1" fmla="*/ 27 h 248"/>
              <a:gd name="T2" fmla="*/ 143 w 330"/>
              <a:gd name="T3" fmla="*/ 27 h 248"/>
              <a:gd name="T4" fmla="*/ 143 w 330"/>
              <a:gd name="T5" fmla="*/ 14 h 248"/>
              <a:gd name="T6" fmla="*/ 129 w 330"/>
              <a:gd name="T7" fmla="*/ 0 h 248"/>
              <a:gd name="T8" fmla="*/ 14 w 330"/>
              <a:gd name="T9" fmla="*/ 0 h 248"/>
              <a:gd name="T10" fmla="*/ 0 w 330"/>
              <a:gd name="T11" fmla="*/ 14 h 248"/>
              <a:gd name="T12" fmla="*/ 0 w 330"/>
              <a:gd name="T13" fmla="*/ 239 h 248"/>
              <a:gd name="T14" fmla="*/ 9 w 330"/>
              <a:gd name="T15" fmla="*/ 248 h 248"/>
              <a:gd name="T16" fmla="*/ 35 w 330"/>
              <a:gd name="T17" fmla="*/ 248 h 248"/>
              <a:gd name="T18" fmla="*/ 321 w 330"/>
              <a:gd name="T19" fmla="*/ 248 h 248"/>
              <a:gd name="T20" fmla="*/ 330 w 330"/>
              <a:gd name="T21" fmla="*/ 239 h 248"/>
              <a:gd name="T22" fmla="*/ 330 w 330"/>
              <a:gd name="T23" fmla="*/ 36 h 248"/>
              <a:gd name="T24" fmla="*/ 321 w 330"/>
              <a:gd name="T25" fmla="*/ 2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0" h="248">
                <a:moveTo>
                  <a:pt x="321" y="27"/>
                </a:moveTo>
                <a:cubicBezTo>
                  <a:pt x="143" y="27"/>
                  <a:pt x="143" y="27"/>
                  <a:pt x="143" y="27"/>
                </a:cubicBezTo>
                <a:cubicBezTo>
                  <a:pt x="143" y="14"/>
                  <a:pt x="143" y="14"/>
                  <a:pt x="143" y="14"/>
                </a:cubicBezTo>
                <a:cubicBezTo>
                  <a:pt x="143" y="6"/>
                  <a:pt x="137" y="0"/>
                  <a:pt x="129" y="0"/>
                </a:cubicBezTo>
                <a:cubicBezTo>
                  <a:pt x="14" y="0"/>
                  <a:pt x="14" y="0"/>
                  <a:pt x="14" y="0"/>
                </a:cubicBezTo>
                <a:cubicBezTo>
                  <a:pt x="6" y="0"/>
                  <a:pt x="0" y="7"/>
                  <a:pt x="0" y="14"/>
                </a:cubicBezTo>
                <a:cubicBezTo>
                  <a:pt x="0" y="239"/>
                  <a:pt x="0" y="239"/>
                  <a:pt x="0" y="239"/>
                </a:cubicBezTo>
                <a:cubicBezTo>
                  <a:pt x="0" y="244"/>
                  <a:pt x="4" y="248"/>
                  <a:pt x="9" y="248"/>
                </a:cubicBezTo>
                <a:cubicBezTo>
                  <a:pt x="35" y="248"/>
                  <a:pt x="35" y="248"/>
                  <a:pt x="35" y="248"/>
                </a:cubicBezTo>
                <a:cubicBezTo>
                  <a:pt x="321" y="248"/>
                  <a:pt x="321" y="248"/>
                  <a:pt x="321" y="248"/>
                </a:cubicBezTo>
                <a:cubicBezTo>
                  <a:pt x="326" y="248"/>
                  <a:pt x="330" y="244"/>
                  <a:pt x="330" y="239"/>
                </a:cubicBezTo>
                <a:cubicBezTo>
                  <a:pt x="330" y="36"/>
                  <a:pt x="330" y="36"/>
                  <a:pt x="330" y="36"/>
                </a:cubicBezTo>
                <a:cubicBezTo>
                  <a:pt x="330" y="31"/>
                  <a:pt x="326" y="27"/>
                  <a:pt x="321" y="27"/>
                </a:cubicBezTo>
                <a:close/>
              </a:path>
            </a:pathLst>
          </a:custGeom>
          <a:solidFill>
            <a:schemeClr val="bg2"/>
          </a:solidFill>
          <a:ln w="28575">
            <a:solidFill>
              <a:srgbClr val="000000"/>
            </a:solidFill>
          </a:ln>
        </p:spPr>
        <p:txBody>
          <a:bodyPr vert="horz" wrap="square" lIns="89629" tIns="44815" rIns="89629" bIns="44815" numCol="1" anchor="t" anchorCtr="0" compatLnSpc="1">
            <a:prstTxWarp prst="textNoShape">
              <a:avLst/>
            </a:prstTxWarp>
          </a:bodyPr>
          <a:lstStyle/>
          <a:p>
            <a:pPr defTabSz="914028"/>
            <a:endParaRPr lang="en-US" sz="1765"/>
          </a:p>
        </p:txBody>
      </p:sp>
      <p:sp>
        <p:nvSpPr>
          <p:cNvPr id="17" name="Freeform 703"/>
          <p:cNvSpPr>
            <a:spLocks/>
          </p:cNvSpPr>
          <p:nvPr/>
        </p:nvSpPr>
        <p:spPr bwMode="auto">
          <a:xfrm>
            <a:off x="6631161" y="3571580"/>
            <a:ext cx="1236316" cy="930017"/>
          </a:xfrm>
          <a:custGeom>
            <a:avLst/>
            <a:gdLst>
              <a:gd name="T0" fmla="*/ 321 w 330"/>
              <a:gd name="T1" fmla="*/ 27 h 248"/>
              <a:gd name="T2" fmla="*/ 143 w 330"/>
              <a:gd name="T3" fmla="*/ 27 h 248"/>
              <a:gd name="T4" fmla="*/ 143 w 330"/>
              <a:gd name="T5" fmla="*/ 14 h 248"/>
              <a:gd name="T6" fmla="*/ 129 w 330"/>
              <a:gd name="T7" fmla="*/ 0 h 248"/>
              <a:gd name="T8" fmla="*/ 14 w 330"/>
              <a:gd name="T9" fmla="*/ 0 h 248"/>
              <a:gd name="T10" fmla="*/ 0 w 330"/>
              <a:gd name="T11" fmla="*/ 14 h 248"/>
              <a:gd name="T12" fmla="*/ 0 w 330"/>
              <a:gd name="T13" fmla="*/ 239 h 248"/>
              <a:gd name="T14" fmla="*/ 9 w 330"/>
              <a:gd name="T15" fmla="*/ 248 h 248"/>
              <a:gd name="T16" fmla="*/ 35 w 330"/>
              <a:gd name="T17" fmla="*/ 248 h 248"/>
              <a:gd name="T18" fmla="*/ 321 w 330"/>
              <a:gd name="T19" fmla="*/ 248 h 248"/>
              <a:gd name="T20" fmla="*/ 330 w 330"/>
              <a:gd name="T21" fmla="*/ 239 h 248"/>
              <a:gd name="T22" fmla="*/ 330 w 330"/>
              <a:gd name="T23" fmla="*/ 36 h 248"/>
              <a:gd name="T24" fmla="*/ 321 w 330"/>
              <a:gd name="T25" fmla="*/ 2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0" h="248">
                <a:moveTo>
                  <a:pt x="321" y="27"/>
                </a:moveTo>
                <a:cubicBezTo>
                  <a:pt x="143" y="27"/>
                  <a:pt x="143" y="27"/>
                  <a:pt x="143" y="27"/>
                </a:cubicBezTo>
                <a:cubicBezTo>
                  <a:pt x="143" y="14"/>
                  <a:pt x="143" y="14"/>
                  <a:pt x="143" y="14"/>
                </a:cubicBezTo>
                <a:cubicBezTo>
                  <a:pt x="143" y="6"/>
                  <a:pt x="137" y="0"/>
                  <a:pt x="129" y="0"/>
                </a:cubicBezTo>
                <a:cubicBezTo>
                  <a:pt x="14" y="0"/>
                  <a:pt x="14" y="0"/>
                  <a:pt x="14" y="0"/>
                </a:cubicBezTo>
                <a:cubicBezTo>
                  <a:pt x="6" y="0"/>
                  <a:pt x="0" y="7"/>
                  <a:pt x="0" y="14"/>
                </a:cubicBezTo>
                <a:cubicBezTo>
                  <a:pt x="0" y="239"/>
                  <a:pt x="0" y="239"/>
                  <a:pt x="0" y="239"/>
                </a:cubicBezTo>
                <a:cubicBezTo>
                  <a:pt x="0" y="244"/>
                  <a:pt x="4" y="248"/>
                  <a:pt x="9" y="248"/>
                </a:cubicBezTo>
                <a:cubicBezTo>
                  <a:pt x="35" y="248"/>
                  <a:pt x="35" y="248"/>
                  <a:pt x="35" y="248"/>
                </a:cubicBezTo>
                <a:cubicBezTo>
                  <a:pt x="321" y="248"/>
                  <a:pt x="321" y="248"/>
                  <a:pt x="321" y="248"/>
                </a:cubicBezTo>
                <a:cubicBezTo>
                  <a:pt x="326" y="248"/>
                  <a:pt x="330" y="244"/>
                  <a:pt x="330" y="239"/>
                </a:cubicBezTo>
                <a:cubicBezTo>
                  <a:pt x="330" y="36"/>
                  <a:pt x="330" y="36"/>
                  <a:pt x="330" y="36"/>
                </a:cubicBezTo>
                <a:cubicBezTo>
                  <a:pt x="330" y="31"/>
                  <a:pt x="326" y="27"/>
                  <a:pt x="321" y="27"/>
                </a:cubicBezTo>
                <a:close/>
              </a:path>
            </a:pathLst>
          </a:custGeom>
          <a:solidFill>
            <a:schemeClr val="bg2"/>
          </a:solidFill>
          <a:ln w="28575">
            <a:solidFill>
              <a:srgbClr val="000000"/>
            </a:solidFill>
          </a:ln>
        </p:spPr>
        <p:txBody>
          <a:bodyPr vert="horz" wrap="square" lIns="89629" tIns="44815" rIns="89629" bIns="44815" numCol="1" anchor="t" anchorCtr="0" compatLnSpc="1">
            <a:prstTxWarp prst="textNoShape">
              <a:avLst/>
            </a:prstTxWarp>
          </a:bodyPr>
          <a:lstStyle/>
          <a:p>
            <a:pPr defTabSz="914028"/>
            <a:endParaRPr lang="en-US" sz="1765"/>
          </a:p>
        </p:txBody>
      </p:sp>
      <p:sp>
        <p:nvSpPr>
          <p:cNvPr id="12" name="Content Placeholder 4"/>
          <p:cNvSpPr txBox="1">
            <a:spLocks/>
          </p:cNvSpPr>
          <p:nvPr/>
        </p:nvSpPr>
        <p:spPr>
          <a:xfrm>
            <a:off x="264121" y="1282420"/>
            <a:ext cx="6498252" cy="224943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FFFFFF"/>
              </a:buClr>
              <a:buNone/>
            </a:pPr>
            <a:r>
              <a:rPr lang="en-US" sz="3137" dirty="0">
                <a:solidFill>
                  <a:schemeClr val="tx1"/>
                </a:solidFill>
              </a:rPr>
              <a:t>Azure Storage Page Blobs, 3 copies</a:t>
            </a:r>
          </a:p>
          <a:p>
            <a:pPr marL="0" indent="0">
              <a:buClr>
                <a:srgbClr val="FFFFFF"/>
              </a:buClr>
              <a:buNone/>
            </a:pPr>
            <a:r>
              <a:rPr lang="en-US" sz="3137" dirty="0">
                <a:solidFill>
                  <a:schemeClr val="tx1"/>
                </a:solidFill>
              </a:rPr>
              <a:t>High durability</a:t>
            </a:r>
          </a:p>
          <a:p>
            <a:pPr marL="0" indent="0">
              <a:buClr>
                <a:srgbClr val="FFFFFF"/>
              </a:buClr>
              <a:buNone/>
            </a:pPr>
            <a:r>
              <a:rPr lang="en-US" sz="3137" dirty="0">
                <a:solidFill>
                  <a:schemeClr val="tx1"/>
                </a:solidFill>
              </a:rPr>
              <a:t>VHD disks, 1 TB per disk (64 TB total)</a:t>
            </a:r>
          </a:p>
          <a:p>
            <a:pPr marL="0" indent="0">
              <a:buClr>
                <a:srgbClr val="FFFFFF"/>
              </a:buClr>
              <a:buNone/>
            </a:pPr>
            <a:r>
              <a:rPr lang="en-US" sz="3137" dirty="0">
                <a:solidFill>
                  <a:schemeClr val="tx1"/>
                </a:solidFill>
              </a:rPr>
              <a:t>500 IOPs per disk</a:t>
            </a:r>
          </a:p>
        </p:txBody>
      </p:sp>
      <p:sp>
        <p:nvSpPr>
          <p:cNvPr id="13" name="Title 3"/>
          <p:cNvSpPr txBox="1">
            <a:spLocks/>
          </p:cNvSpPr>
          <p:nvPr/>
        </p:nvSpPr>
        <p:spPr>
          <a:xfrm>
            <a:off x="269241" y="289958"/>
            <a:ext cx="11655840" cy="899537"/>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5295" dirty="0">
                <a:solidFill>
                  <a:schemeClr val="tx1"/>
                </a:solidFill>
              </a:rPr>
              <a:t>Virtual Machine Standard Storage</a:t>
            </a:r>
          </a:p>
        </p:txBody>
      </p:sp>
    </p:spTree>
    <p:extLst>
      <p:ext uri="{BB962C8B-B14F-4D97-AF65-F5344CB8AC3E}">
        <p14:creationId xmlns:p14="http://schemas.microsoft.com/office/powerpoint/2010/main" val="52340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44000" decel="56000" fill="hold" grpId="0" nodeType="afterEffect">
                                  <p:stCondLst>
                                    <p:cond delay="0"/>
                                  </p:stCondLst>
                                  <p:childTnLst>
                                    <p:animMotion origin="layout" path="M -1.47817E-6 -4.4621E-6 L -0.10862 -0.00295 " pathEditMode="relative" rAng="0" ptsTypes="AA">
                                      <p:cBhvr>
                                        <p:cTn id="6" dur="500" fill="hold"/>
                                        <p:tgtEl>
                                          <p:spTgt spid="6"/>
                                        </p:tgtEl>
                                        <p:attrNameLst>
                                          <p:attrName>ppt_x</p:attrName>
                                          <p:attrName>ppt_y</p:attrName>
                                        </p:attrNameLst>
                                      </p:cBhvr>
                                      <p:rCtr x="-5412" y="-136"/>
                                    </p:animMotion>
                                  </p:childTnLst>
                                </p:cTn>
                              </p:par>
                              <p:par>
                                <p:cTn id="7" presetID="6" presetClass="emph" presetSubtype="0" accel="44000" decel="56000" fill="hold" grpId="1" nodeType="withEffect">
                                  <p:stCondLst>
                                    <p:cond delay="0"/>
                                  </p:stCondLst>
                                  <p:childTnLst>
                                    <p:animScale>
                                      <p:cBhvr>
                                        <p:cTn id="8" dur="500" fill="hold"/>
                                        <p:tgtEl>
                                          <p:spTgt spid="6"/>
                                        </p:tgtEl>
                                      </p:cBhvr>
                                      <p:by x="75180" y="75180"/>
                                    </p:animScale>
                                  </p:childTnLst>
                                </p:cTn>
                              </p:par>
                              <p:par>
                                <p:cTn id="9" presetID="10"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decel="100000" fill="hold" grpId="1"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0-#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63" presetClass="path" presetSubtype="0" accel="34667" decel="65333" fill="hold" grpId="0" nodeType="afterEffect">
                                  <p:stCondLst>
                                    <p:cond delay="0"/>
                                  </p:stCondLst>
                                  <p:childTnLst>
                                    <p:animMotion origin="layout" path="M -6.58667E-7 4.33954E-6 L 0.40886 4.33954E-6 " pathEditMode="relative" rAng="0" ptsTypes="AA">
                                      <p:cBhvr>
                                        <p:cTn id="27" dur="500" fill="hold"/>
                                        <p:tgtEl>
                                          <p:spTgt spid="7"/>
                                        </p:tgtEl>
                                        <p:attrNameLst>
                                          <p:attrName>ppt_x</p:attrName>
                                          <p:attrName>ppt_y</p:attrName>
                                        </p:attrNameLst>
                                      </p:cBhvr>
                                      <p:rCtr x="20437" y="0"/>
                                    </p:animMotion>
                                  </p:childTnLst>
                                </p:cTn>
                              </p:par>
                              <p:par>
                                <p:cTn id="28" presetID="1" presetClass="entr" presetSubtype="0" fill="hold" grpId="1" nodeType="withEffect">
                                  <p:stCondLst>
                                    <p:cond delay="500"/>
                                  </p:stCondLst>
                                  <p:childTnLst>
                                    <p:set>
                                      <p:cBhvr>
                                        <p:cTn id="29" dur="1" fill="hold">
                                          <p:stCondLst>
                                            <p:cond delay="0"/>
                                          </p:stCondLst>
                                        </p:cTn>
                                        <p:tgtEl>
                                          <p:spTgt spid="16"/>
                                        </p:tgtEl>
                                        <p:attrNameLst>
                                          <p:attrName>style.visibility</p:attrName>
                                        </p:attrNameLst>
                                      </p:cBhvr>
                                      <p:to>
                                        <p:strVal val="visible"/>
                                      </p:to>
                                    </p:set>
                                  </p:childTnLst>
                                </p:cTn>
                              </p:par>
                              <p:par>
                                <p:cTn id="30" presetID="1" presetClass="entr" presetSubtype="0" fill="hold" grpId="1" nodeType="withEffect">
                                  <p:stCondLst>
                                    <p:cond delay="500"/>
                                  </p:stCondLst>
                                  <p:childTnLst>
                                    <p:set>
                                      <p:cBhvr>
                                        <p:cTn id="31" dur="1" fill="hold">
                                          <p:stCondLst>
                                            <p:cond delay="0"/>
                                          </p:stCondLst>
                                        </p:cTn>
                                        <p:tgtEl>
                                          <p:spTgt spid="17"/>
                                        </p:tgtEl>
                                        <p:attrNameLst>
                                          <p:attrName>style.visibility</p:attrName>
                                        </p:attrNameLst>
                                      </p:cBhvr>
                                      <p:to>
                                        <p:strVal val="visible"/>
                                      </p:to>
                                    </p:set>
                                  </p:childTnLst>
                                </p:cTn>
                              </p:par>
                            </p:childTnLst>
                          </p:cTn>
                        </p:par>
                        <p:par>
                          <p:cTn id="32" fill="hold">
                            <p:stCondLst>
                              <p:cond delay="1000"/>
                            </p:stCondLst>
                            <p:childTnLst>
                              <p:par>
                                <p:cTn id="33" presetID="63" presetClass="path" presetSubtype="0" accel="34667" decel="65333" fill="hold" grpId="0" nodeType="afterEffect">
                                  <p:stCondLst>
                                    <p:cond delay="0"/>
                                  </p:stCondLst>
                                  <p:childTnLst>
                                    <p:animMotion origin="layout" path="M 2.30534E-6 3.44984E-6 L 0.12637 3.44984E-6 " pathEditMode="relative" rAng="0" ptsTypes="AA">
                                      <p:cBhvr>
                                        <p:cTn id="34" dur="500" fill="hold"/>
                                        <p:tgtEl>
                                          <p:spTgt spid="16"/>
                                        </p:tgtEl>
                                        <p:attrNameLst>
                                          <p:attrName>ppt_x</p:attrName>
                                          <p:attrName>ppt_y</p:attrName>
                                        </p:attrNameLst>
                                      </p:cBhvr>
                                      <p:rCtr x="6319" y="0"/>
                                    </p:animMotion>
                                  </p:childTnLst>
                                </p:cTn>
                              </p:par>
                              <p:par>
                                <p:cTn id="35" presetID="63" presetClass="path" presetSubtype="0" accel="34667" decel="65333" fill="hold" grpId="0" nodeType="withEffect">
                                  <p:stCondLst>
                                    <p:cond delay="0"/>
                                  </p:stCondLst>
                                  <p:childTnLst>
                                    <p:animMotion origin="layout" path="M 2.30534E-6 4.33954E-6 L 0.25325 4.33954E-6 " pathEditMode="relative" rAng="0" ptsTypes="AA">
                                      <p:cBhvr>
                                        <p:cTn id="36" dur="500" fill="hold"/>
                                        <p:tgtEl>
                                          <p:spTgt spid="17"/>
                                        </p:tgtEl>
                                        <p:attrNameLst>
                                          <p:attrName>ppt_x</p:attrName>
                                          <p:attrName>ppt_y</p:attrName>
                                        </p:attrNameLst>
                                      </p:cBhvr>
                                      <p:rCtr x="12663" y="0"/>
                                    </p:animMotion>
                                  </p:childTnLst>
                                </p:cTn>
                              </p:par>
                            </p:childTnLst>
                          </p:cTn>
                        </p:par>
                        <p:par>
                          <p:cTn id="37" fill="hold">
                            <p:stCondLst>
                              <p:cond delay="1500"/>
                            </p:stCondLst>
                            <p:childTnLst>
                              <p:par>
                                <p:cTn id="38" presetID="6" presetClass="emph" presetSubtype="0" fill="hold" grpId="2" nodeType="afterEffect">
                                  <p:stCondLst>
                                    <p:cond delay="0"/>
                                  </p:stCondLst>
                                  <p:childTnLst>
                                    <p:animScale>
                                      <p:cBhvr>
                                        <p:cTn id="39" dur="250" fill="hold"/>
                                        <p:tgtEl>
                                          <p:spTgt spid="7"/>
                                        </p:tgtEl>
                                      </p:cBhvr>
                                      <p:by x="0" y="0"/>
                                    </p:animScale>
                                  </p:childTnLst>
                                </p:cTn>
                              </p:par>
                              <p:par>
                                <p:cTn id="40" presetID="6" presetClass="emph" presetSubtype="0" fill="hold" grpId="2" nodeType="withEffect">
                                  <p:stCondLst>
                                    <p:cond delay="100"/>
                                  </p:stCondLst>
                                  <p:childTnLst>
                                    <p:animScale>
                                      <p:cBhvr>
                                        <p:cTn id="41" dur="250" fill="hold"/>
                                        <p:tgtEl>
                                          <p:spTgt spid="16"/>
                                        </p:tgtEl>
                                      </p:cBhvr>
                                      <p:by x="0" y="0"/>
                                    </p:animScale>
                                  </p:childTnLst>
                                </p:cTn>
                              </p:par>
                              <p:par>
                                <p:cTn id="42" presetID="6" presetClass="emph" presetSubtype="0" fill="hold" grpId="2" nodeType="withEffect">
                                  <p:stCondLst>
                                    <p:cond delay="200"/>
                                  </p:stCondLst>
                                  <p:childTnLst>
                                    <p:animScale>
                                      <p:cBhvr>
                                        <p:cTn id="43" dur="250" fill="hold"/>
                                        <p:tgtEl>
                                          <p:spTgt spid="17"/>
                                        </p:tgtEl>
                                      </p:cBhvr>
                                      <p:by x="0" y="0"/>
                                    </p:animScale>
                                  </p:childTnLst>
                                </p:cTn>
                              </p:par>
                            </p:childTnLst>
                          </p:cTn>
                        </p:par>
                        <p:par>
                          <p:cTn id="44" fill="hold">
                            <p:stCondLst>
                              <p:cond delay="1950"/>
                            </p:stCondLst>
                            <p:childTnLst>
                              <p:par>
                                <p:cTn id="45" presetID="19" presetClass="emph" presetSubtype="0" fill="hold" grpId="2" nodeType="afterEffect">
                                  <p:stCondLst>
                                    <p:cond delay="0"/>
                                  </p:stCondLst>
                                  <p:childTnLst>
                                    <p:animClr clrSpc="rgb" dir="cw">
                                      <p:cBhvr override="childStyle">
                                        <p:cTn id="46" dur="500" fill="hold"/>
                                        <p:tgtEl>
                                          <p:spTgt spid="6"/>
                                        </p:tgtEl>
                                        <p:attrNameLst>
                                          <p:attrName>style.color</p:attrName>
                                        </p:attrNameLst>
                                      </p:cBhvr>
                                      <p:to>
                                        <a:schemeClr val="accent2"/>
                                      </p:to>
                                    </p:animClr>
                                    <p:animClr clrSpc="rgb" dir="cw">
                                      <p:cBhvr>
                                        <p:cTn id="47" dur="500" fill="hold"/>
                                        <p:tgtEl>
                                          <p:spTgt spid="6"/>
                                        </p:tgtEl>
                                        <p:attrNameLst>
                                          <p:attrName>fillcolor</p:attrName>
                                        </p:attrNameLst>
                                      </p:cBhvr>
                                      <p:to>
                                        <a:schemeClr val="accent2"/>
                                      </p:to>
                                    </p:animClr>
                                    <p:set>
                                      <p:cBhvr>
                                        <p:cTn id="48" dur="500" fill="hold"/>
                                        <p:tgtEl>
                                          <p:spTgt spid="6"/>
                                        </p:tgtEl>
                                        <p:attrNameLst>
                                          <p:attrName>fill.type</p:attrName>
                                        </p:attrNameLst>
                                      </p:cBhvr>
                                      <p:to>
                                        <p:strVal val="solid"/>
                                      </p:to>
                                    </p:set>
                                    <p:set>
                                      <p:cBhvr>
                                        <p:cTn id="49" dur="500" fill="hold"/>
                                        <p:tgtEl>
                                          <p:spTgt spid="6"/>
                                        </p:tgtEl>
                                        <p:attrNameLst>
                                          <p:attrName>fill.on</p:attrName>
                                        </p:attrNameLst>
                                      </p:cBhvr>
                                      <p:to>
                                        <p:strVal val="true"/>
                                      </p:to>
                                    </p:set>
                                  </p:childTnLst>
                                </p:cTn>
                              </p:par>
                              <p:par>
                                <p:cTn id="50" presetID="19" presetClass="emph" presetSubtype="0" fill="hold" grpId="1" nodeType="withEffect">
                                  <p:stCondLst>
                                    <p:cond delay="0"/>
                                  </p:stCondLst>
                                  <p:childTnLst>
                                    <p:animClr clrSpc="rgb" dir="cw">
                                      <p:cBhvr override="childStyle">
                                        <p:cTn id="51" dur="500" fill="hold"/>
                                        <p:tgtEl>
                                          <p:spTgt spid="14"/>
                                        </p:tgtEl>
                                        <p:attrNameLst>
                                          <p:attrName>style.color</p:attrName>
                                        </p:attrNameLst>
                                      </p:cBhvr>
                                      <p:to>
                                        <a:schemeClr val="accent2"/>
                                      </p:to>
                                    </p:animClr>
                                    <p:animClr clrSpc="rgb" dir="cw">
                                      <p:cBhvr>
                                        <p:cTn id="52" dur="500" fill="hold"/>
                                        <p:tgtEl>
                                          <p:spTgt spid="14"/>
                                        </p:tgtEl>
                                        <p:attrNameLst>
                                          <p:attrName>fillcolor</p:attrName>
                                        </p:attrNameLst>
                                      </p:cBhvr>
                                      <p:to>
                                        <a:schemeClr val="accent2"/>
                                      </p:to>
                                    </p:animClr>
                                    <p:set>
                                      <p:cBhvr>
                                        <p:cTn id="53" dur="500" fill="hold"/>
                                        <p:tgtEl>
                                          <p:spTgt spid="14"/>
                                        </p:tgtEl>
                                        <p:attrNameLst>
                                          <p:attrName>fill.type</p:attrName>
                                        </p:attrNameLst>
                                      </p:cBhvr>
                                      <p:to>
                                        <p:strVal val="solid"/>
                                      </p:to>
                                    </p:set>
                                    <p:set>
                                      <p:cBhvr>
                                        <p:cTn id="54" dur="500" fill="hold"/>
                                        <p:tgtEl>
                                          <p:spTgt spid="14"/>
                                        </p:tgtEl>
                                        <p:attrNameLst>
                                          <p:attrName>fill.on</p:attrName>
                                        </p:attrNameLst>
                                      </p:cBhvr>
                                      <p:to>
                                        <p:strVal val="true"/>
                                      </p:to>
                                    </p:set>
                                  </p:childTnLst>
                                </p:cTn>
                              </p:par>
                              <p:par>
                                <p:cTn id="55" presetID="19" presetClass="emph" presetSubtype="0" fill="hold" grpId="1" nodeType="withEffect">
                                  <p:stCondLst>
                                    <p:cond delay="0"/>
                                  </p:stCondLst>
                                  <p:childTnLst>
                                    <p:animClr clrSpc="rgb" dir="cw">
                                      <p:cBhvr override="childStyle">
                                        <p:cTn id="56" dur="500" fill="hold"/>
                                        <p:tgtEl>
                                          <p:spTgt spid="15"/>
                                        </p:tgtEl>
                                        <p:attrNameLst>
                                          <p:attrName>style.color</p:attrName>
                                        </p:attrNameLst>
                                      </p:cBhvr>
                                      <p:to>
                                        <a:schemeClr val="accent2"/>
                                      </p:to>
                                    </p:animClr>
                                    <p:animClr clrSpc="rgb" dir="cw">
                                      <p:cBhvr>
                                        <p:cTn id="57" dur="500" fill="hold"/>
                                        <p:tgtEl>
                                          <p:spTgt spid="15"/>
                                        </p:tgtEl>
                                        <p:attrNameLst>
                                          <p:attrName>fillcolor</p:attrName>
                                        </p:attrNameLst>
                                      </p:cBhvr>
                                      <p:to>
                                        <a:schemeClr val="accent2"/>
                                      </p:to>
                                    </p:animClr>
                                    <p:set>
                                      <p:cBhvr>
                                        <p:cTn id="58" dur="500" fill="hold"/>
                                        <p:tgtEl>
                                          <p:spTgt spid="15"/>
                                        </p:tgtEl>
                                        <p:attrNameLst>
                                          <p:attrName>fill.type</p:attrName>
                                        </p:attrNameLst>
                                      </p:cBhvr>
                                      <p:to>
                                        <p:strVal val="solid"/>
                                      </p:to>
                                    </p:set>
                                    <p:set>
                                      <p:cBhvr>
                                        <p:cTn id="59" dur="500" fill="hold"/>
                                        <p:tgtEl>
                                          <p:spTgt spid="1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animBg="1"/>
      <p:bldP spid="6" grpId="1" animBg="1"/>
      <p:bldP spid="6" grpId="2" animBg="1"/>
      <p:bldP spid="14" grpId="0" animBg="1"/>
      <p:bldP spid="14" grpId="1" animBg="1"/>
      <p:bldP spid="15" grpId="0" animBg="1"/>
      <p:bldP spid="15" grpId="1" animBg="1"/>
      <p:bldP spid="7" grpId="0" animBg="1"/>
      <p:bldP spid="7" grpId="1" animBg="1"/>
      <p:bldP spid="7" grpId="2" animBg="1"/>
      <p:bldP spid="16" grpId="0" animBg="1"/>
      <p:bldP spid="16" grpId="1" animBg="1"/>
      <p:bldP spid="16" grpId="2" animBg="1"/>
      <p:bldP spid="17" grpId="0" animBg="1"/>
      <p:bldP spid="17" grpId="1" animBg="1"/>
      <p:bldP spid="17" grpId="2"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custDataLst>
              <p:tags r:id="rId2"/>
            </p:custDataLst>
          </p:nvPr>
        </p:nvSpPr>
        <p:spPr bwMode="auto">
          <a:xfrm>
            <a:off x="1643727" y="2487090"/>
            <a:ext cx="5273996" cy="2747564"/>
          </a:xfrm>
          <a:prstGeom prst="rect">
            <a:avLst/>
          </a:prstGeom>
          <a:solidFill>
            <a:schemeClr val="accent5"/>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4" tIns="34272" rIns="68544" bIns="34272" numCol="1" spcCol="0" rtlCol="0" anchor="ctr" anchorCtr="0" compatLnSpc="1">
            <a:prstTxWarp prst="textNoShape">
              <a:avLst/>
            </a:prstTxWarp>
          </a:bodyPr>
          <a:lstStyle/>
          <a:p>
            <a:pPr algn="ctr" defTabSz="685267"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9" name="Rectangle 18"/>
          <p:cNvSpPr/>
          <p:nvPr/>
        </p:nvSpPr>
        <p:spPr bwMode="auto">
          <a:xfrm>
            <a:off x="1907751" y="2810591"/>
            <a:ext cx="2088300" cy="21196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8" tIns="45695" rIns="91388" bIns="91423" numCol="1" spcCol="0" rtlCol="0" anchor="b" anchorCtr="0" compatLnSpc="1">
            <a:prstTxWarp prst="textNoShape">
              <a:avLst/>
            </a:prstTxWarp>
          </a:bodyPr>
          <a:lstStyle/>
          <a:p>
            <a:pPr algn="ctr" defTabSz="685267" fontAlgn="base">
              <a:spcBef>
                <a:spcPct val="0"/>
              </a:spcBef>
              <a:spcAft>
                <a:spcPct val="0"/>
              </a:spcAft>
            </a:pPr>
            <a:r>
              <a:rPr lang="en-US" sz="1765" b="1" dirty="0">
                <a:ln>
                  <a:solidFill>
                    <a:srgbClr val="FFFFFF">
                      <a:alpha val="0"/>
                    </a:srgbClr>
                  </a:solidFill>
                </a:ln>
                <a:solidFill>
                  <a:srgbClr val="FFFFFF"/>
                </a:solidFill>
              </a:rPr>
              <a:t>Virtual Machine</a:t>
            </a:r>
          </a:p>
        </p:txBody>
      </p:sp>
      <p:sp>
        <p:nvSpPr>
          <p:cNvPr id="31" name="Rectangle 30"/>
          <p:cNvSpPr/>
          <p:nvPr/>
        </p:nvSpPr>
        <p:spPr bwMode="auto">
          <a:xfrm>
            <a:off x="4546756" y="2843273"/>
            <a:ext cx="2082537" cy="2087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8" tIns="45695" rIns="91388" bIns="91423" numCol="1" spcCol="0" rtlCol="0" anchor="b" anchorCtr="0" compatLnSpc="1">
            <a:prstTxWarp prst="textNoShape">
              <a:avLst/>
            </a:prstTxWarp>
          </a:bodyPr>
          <a:lstStyle/>
          <a:p>
            <a:pPr algn="ctr" defTabSz="685267" fontAlgn="base">
              <a:spcBef>
                <a:spcPct val="0"/>
              </a:spcBef>
              <a:spcAft>
                <a:spcPct val="0"/>
              </a:spcAft>
            </a:pPr>
            <a:r>
              <a:rPr lang="en-US" sz="1765" b="1" dirty="0">
                <a:ln>
                  <a:solidFill>
                    <a:srgbClr val="FFFFFF">
                      <a:alpha val="0"/>
                    </a:srgbClr>
                  </a:solidFill>
                </a:ln>
                <a:solidFill>
                  <a:srgbClr val="FFFFFF"/>
                </a:solidFill>
              </a:rPr>
              <a:t>Virtual Machine</a:t>
            </a:r>
          </a:p>
        </p:txBody>
      </p:sp>
      <p:graphicFrame>
        <p:nvGraphicFramePr>
          <p:cNvPr id="10" name="Object 9" hidden="1"/>
          <p:cNvGraphicFramePr>
            <a:graphicFrameLocks noChangeAspect="1"/>
          </p:cNvGraphicFramePr>
          <p:nvPr>
            <p:custDataLst>
              <p:tags r:id="rId3"/>
            </p:custDataLst>
          </p:nvPr>
        </p:nvGraphicFramePr>
        <p:xfrm>
          <a:off x="1524650" y="857622"/>
          <a:ext cx="119077" cy="119045"/>
        </p:xfrm>
        <a:graphic>
          <a:graphicData uri="http://schemas.openxmlformats.org/presentationml/2006/ole">
            <mc:AlternateContent xmlns:mc="http://schemas.openxmlformats.org/markup-compatibility/2006">
              <mc:Choice xmlns:v="urn:schemas-microsoft-com:vml" Requires="v">
                <p:oleObj spid="_x0000_s1036" name="think-cell Slide" r:id="rId9" imgW="270" imgH="270" progId="TCLayout.ActiveDocument.1">
                  <p:embed/>
                </p:oleObj>
              </mc:Choice>
              <mc:Fallback>
                <p:oleObj name="think-cell Slide" r:id="rId9" imgW="270" imgH="270" progId="TCLayout.ActiveDocument.1">
                  <p:embed/>
                  <p:pic>
                    <p:nvPicPr>
                      <p:cNvPr id="10" name="Object 9" hidden="1"/>
                      <p:cNvPicPr/>
                      <p:nvPr/>
                    </p:nvPicPr>
                    <p:blipFill>
                      <a:blip r:embed="rId10"/>
                      <a:stretch>
                        <a:fillRect/>
                      </a:stretch>
                    </p:blipFill>
                    <p:spPr>
                      <a:xfrm>
                        <a:off x="1524650" y="857622"/>
                        <a:ext cx="119077" cy="119045"/>
                      </a:xfrm>
                      <a:prstGeom prst="rect">
                        <a:avLst/>
                      </a:prstGeom>
                    </p:spPr>
                  </p:pic>
                </p:oleObj>
              </mc:Fallback>
            </mc:AlternateContent>
          </a:graphicData>
        </a:graphic>
      </p:graphicFrame>
      <p:sp>
        <p:nvSpPr>
          <p:cNvPr id="4" name="Title 3"/>
          <p:cNvSpPr>
            <a:spLocks noGrp="1"/>
          </p:cNvSpPr>
          <p:nvPr>
            <p:ph type="title"/>
            <p:custDataLst>
              <p:tags r:id="rId4"/>
            </p:custDataLst>
          </p:nvPr>
        </p:nvSpPr>
        <p:spPr/>
        <p:txBody>
          <a:bodyPr>
            <a:normAutofit/>
          </a:bodyPr>
          <a:lstStyle/>
          <a:p>
            <a:r>
              <a:rPr lang="en-US" dirty="0"/>
              <a:t>Availability Sets</a:t>
            </a:r>
          </a:p>
        </p:txBody>
      </p:sp>
      <p:grpSp>
        <p:nvGrpSpPr>
          <p:cNvPr id="39" name="Group 38"/>
          <p:cNvGrpSpPr/>
          <p:nvPr/>
        </p:nvGrpSpPr>
        <p:grpSpPr>
          <a:xfrm>
            <a:off x="2015765" y="3066186"/>
            <a:ext cx="1980287" cy="1345021"/>
            <a:chOff x="1" y="2703286"/>
            <a:chExt cx="1520439" cy="1219200"/>
          </a:xfrm>
        </p:grpSpPr>
        <p:pic>
          <p:nvPicPr>
            <p:cNvPr id="40" name="Picture 3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 y="2703286"/>
              <a:ext cx="1520439" cy="1219200"/>
            </a:xfrm>
            <a:prstGeom prst="rect">
              <a:avLst/>
            </a:prstGeom>
          </p:spPr>
        </p:pic>
        <p:sp>
          <p:nvSpPr>
            <p:cNvPr id="41" name="Freeform 6"/>
            <p:cNvSpPr>
              <a:spLocks noEditPoints="1"/>
            </p:cNvSpPr>
            <p:nvPr/>
          </p:nvSpPr>
          <p:spPr bwMode="auto">
            <a:xfrm>
              <a:off x="119095" y="3059930"/>
              <a:ext cx="1288134" cy="8331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p:spPr>
          <p:txBody>
            <a:bodyPr vert="horz" wrap="square" lIns="91427" tIns="45713" rIns="91427" bIns="45713" numCol="1" anchor="ctr" anchorCtr="0" compatLnSpc="1">
              <a:prstTxWarp prst="textNoShape">
                <a:avLst/>
              </a:prstTxWarp>
            </a:bodyPr>
            <a:lstStyle/>
            <a:p>
              <a:pPr algn="ctr">
                <a:lnSpc>
                  <a:spcPct val="90000"/>
                </a:lnSpc>
              </a:pPr>
              <a:r>
                <a:rPr lang="en-US" sz="1961" dirty="0">
                  <a:solidFill>
                    <a:srgbClr val="000000">
                      <a:alpha val="99000"/>
                    </a:srgbClr>
                  </a:solidFill>
                </a:rPr>
                <a:t>SQL Server</a:t>
              </a:r>
            </a:p>
            <a:p>
              <a:pPr algn="ctr">
                <a:lnSpc>
                  <a:spcPct val="90000"/>
                </a:lnSpc>
              </a:pPr>
              <a:r>
                <a:rPr lang="en-US" sz="1961" dirty="0">
                  <a:solidFill>
                    <a:srgbClr val="000000">
                      <a:alpha val="99000"/>
                    </a:srgbClr>
                  </a:solidFill>
                </a:rPr>
                <a:t>Primary </a:t>
              </a:r>
            </a:p>
          </p:txBody>
        </p:sp>
      </p:grpSp>
      <p:grpSp>
        <p:nvGrpSpPr>
          <p:cNvPr id="42" name="Group 41"/>
          <p:cNvGrpSpPr/>
          <p:nvPr/>
        </p:nvGrpSpPr>
        <p:grpSpPr>
          <a:xfrm>
            <a:off x="4703425" y="3079469"/>
            <a:ext cx="1925868" cy="1303280"/>
            <a:chOff x="1" y="2673510"/>
            <a:chExt cx="1686130" cy="1199863"/>
          </a:xfrm>
        </p:grpSpPr>
        <p:pic>
          <p:nvPicPr>
            <p:cNvPr id="43" name="Picture 4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 y="2673510"/>
              <a:ext cx="1686130" cy="1196285"/>
            </a:xfrm>
            <a:prstGeom prst="rect">
              <a:avLst/>
            </a:prstGeom>
          </p:spPr>
        </p:pic>
        <p:sp>
          <p:nvSpPr>
            <p:cNvPr id="44" name="Freeform 6"/>
            <p:cNvSpPr>
              <a:spLocks noEditPoints="1"/>
            </p:cNvSpPr>
            <p:nvPr/>
          </p:nvSpPr>
          <p:spPr bwMode="auto">
            <a:xfrm>
              <a:off x="222351" y="3040215"/>
              <a:ext cx="1288134" cy="8331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p:spPr>
          <p:txBody>
            <a:bodyPr vert="horz" wrap="square" lIns="91427" tIns="45713" rIns="91427" bIns="45713" numCol="1" anchor="ctr" anchorCtr="0" compatLnSpc="1">
              <a:prstTxWarp prst="textNoShape">
                <a:avLst/>
              </a:prstTxWarp>
            </a:bodyPr>
            <a:lstStyle/>
            <a:p>
              <a:pPr algn="ctr">
                <a:lnSpc>
                  <a:spcPct val="90000"/>
                </a:lnSpc>
              </a:pPr>
              <a:r>
                <a:rPr lang="en-US" sz="1961" dirty="0">
                  <a:solidFill>
                    <a:srgbClr val="000000">
                      <a:alpha val="99000"/>
                    </a:srgbClr>
                  </a:solidFill>
                </a:rPr>
                <a:t>SQL Server</a:t>
              </a:r>
            </a:p>
            <a:p>
              <a:pPr algn="ctr">
                <a:lnSpc>
                  <a:spcPct val="90000"/>
                </a:lnSpc>
              </a:pPr>
              <a:r>
                <a:rPr lang="en-US" sz="1961" dirty="0">
                  <a:solidFill>
                    <a:srgbClr val="000000">
                      <a:alpha val="99000"/>
                    </a:srgbClr>
                  </a:solidFill>
                </a:rPr>
                <a:t>Secondary </a:t>
              </a:r>
            </a:p>
          </p:txBody>
        </p:sp>
      </p:grpSp>
      <p:sp>
        <p:nvSpPr>
          <p:cNvPr id="45" name="Rectangle 44"/>
          <p:cNvSpPr/>
          <p:nvPr>
            <p:custDataLst>
              <p:tags r:id="rId5"/>
            </p:custDataLst>
          </p:nvPr>
        </p:nvSpPr>
        <p:spPr bwMode="auto">
          <a:xfrm>
            <a:off x="2229114" y="1736317"/>
            <a:ext cx="3895869" cy="463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4" tIns="34272" rIns="68544" bIns="34272" numCol="1" spcCol="0" rtlCol="0" anchor="ctr" anchorCtr="0" compatLnSpc="1">
            <a:prstTxWarp prst="textNoShape">
              <a:avLst/>
            </a:prstTxWarp>
          </a:bodyPr>
          <a:lstStyle/>
          <a:p>
            <a:pPr algn="ctr" defTabSz="685267" fontAlgn="base">
              <a:spcBef>
                <a:spcPct val="0"/>
              </a:spcBef>
              <a:spcAft>
                <a:spcPct val="0"/>
              </a:spcAft>
            </a:pPr>
            <a:r>
              <a:rPr lang="en-US" sz="3921" dirty="0">
                <a:solidFill>
                  <a:schemeClr val="tx1"/>
                </a:solidFill>
              </a:rPr>
              <a:t>Availability set</a:t>
            </a:r>
          </a:p>
        </p:txBody>
      </p:sp>
      <p:sp>
        <p:nvSpPr>
          <p:cNvPr id="16" name="Rectangle 15"/>
          <p:cNvSpPr/>
          <p:nvPr>
            <p:custDataLst>
              <p:tags r:id="rId6"/>
            </p:custDataLst>
          </p:nvPr>
        </p:nvSpPr>
        <p:spPr bwMode="auto">
          <a:xfrm>
            <a:off x="1539528" y="5957074"/>
            <a:ext cx="5453251" cy="463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4" tIns="34272" rIns="68544" bIns="34272" numCol="1" spcCol="0" rtlCol="0" anchor="ctr" anchorCtr="0" compatLnSpc="1">
            <a:prstTxWarp prst="textNoShape">
              <a:avLst/>
            </a:prstTxWarp>
          </a:bodyPr>
          <a:lstStyle/>
          <a:p>
            <a:pPr algn="ctr" defTabSz="685267" fontAlgn="base">
              <a:spcBef>
                <a:spcPct val="0"/>
              </a:spcBef>
              <a:spcAft>
                <a:spcPct val="0"/>
              </a:spcAft>
            </a:pPr>
            <a:r>
              <a:rPr lang="en-US" sz="3137" dirty="0">
                <a:solidFill>
                  <a:schemeClr val="tx1"/>
                </a:solidFill>
              </a:rPr>
              <a:t>SLA</a:t>
            </a:r>
            <a:r>
              <a:rPr lang="en-US" sz="3137" b="1" dirty="0">
                <a:solidFill>
                  <a:schemeClr val="tx1"/>
                </a:solidFill>
              </a:rPr>
              <a:t> </a:t>
            </a:r>
            <a:r>
              <a:rPr lang="en-US" sz="3137" dirty="0">
                <a:solidFill>
                  <a:schemeClr val="tx1"/>
                </a:solidFill>
              </a:rPr>
              <a:t>99.95</a:t>
            </a:r>
          </a:p>
        </p:txBody>
      </p:sp>
      <p:sp>
        <p:nvSpPr>
          <p:cNvPr id="17" name="Left Brace 16"/>
          <p:cNvSpPr/>
          <p:nvPr/>
        </p:nvSpPr>
        <p:spPr>
          <a:xfrm rot="16200000">
            <a:off x="3988954" y="2702174"/>
            <a:ext cx="554401" cy="5483009"/>
          </a:xfrm>
          <a:prstGeom prst="leftBrac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b="1" dirty="0">
              <a:ln>
                <a:solidFill>
                  <a:sysClr val="windowText" lastClr="000000"/>
                </a:solidFill>
              </a:ln>
            </a:endParaRPr>
          </a:p>
        </p:txBody>
      </p:sp>
      <p:sp>
        <p:nvSpPr>
          <p:cNvPr id="18" name="Content Placeholder 2"/>
          <p:cNvSpPr txBox="1">
            <a:spLocks/>
          </p:cNvSpPr>
          <p:nvPr/>
        </p:nvSpPr>
        <p:spPr>
          <a:xfrm>
            <a:off x="8057769" y="2409170"/>
            <a:ext cx="4790608" cy="1756055"/>
          </a:xfrm>
          <a:prstGeom prst="rect">
            <a:avLst/>
          </a:prstGeom>
          <a:noFill/>
        </p:spPr>
        <p:txBody>
          <a:bodyPr vert="horz" wrap="square" lIns="143408" tIns="89629" rIns="143408" bIns="89629"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176"/>
              </a:spcBef>
              <a:buClr>
                <a:srgbClr val="505050"/>
              </a:buClr>
              <a:buNone/>
            </a:pPr>
            <a:r>
              <a:rPr lang="en-US" sz="2745" dirty="0">
                <a:solidFill>
                  <a:schemeClr val="tx1"/>
                </a:solidFill>
                <a:latin typeface="Segoe UI"/>
              </a:rPr>
              <a:t>SLA High Availability </a:t>
            </a:r>
          </a:p>
          <a:p>
            <a:pPr marL="0" indent="0">
              <a:lnSpc>
                <a:spcPct val="100000"/>
              </a:lnSpc>
              <a:spcBef>
                <a:spcPts val="1176"/>
              </a:spcBef>
              <a:buClr>
                <a:srgbClr val="505050"/>
              </a:buClr>
              <a:buNone/>
            </a:pPr>
            <a:r>
              <a:rPr lang="en-US" sz="2745" dirty="0">
                <a:solidFill>
                  <a:schemeClr val="tx1"/>
                </a:solidFill>
                <a:latin typeface="Segoe UI"/>
              </a:rPr>
              <a:t>Hardware and Software</a:t>
            </a:r>
          </a:p>
          <a:p>
            <a:pPr marL="0" indent="0">
              <a:lnSpc>
                <a:spcPct val="100000"/>
              </a:lnSpc>
              <a:spcBef>
                <a:spcPts val="1176"/>
              </a:spcBef>
              <a:buClr>
                <a:srgbClr val="505050"/>
              </a:buClr>
              <a:buNone/>
            </a:pPr>
            <a:r>
              <a:rPr lang="en-US" sz="2745" dirty="0">
                <a:solidFill>
                  <a:schemeClr val="tx1"/>
                </a:solidFill>
                <a:latin typeface="Segoe UI"/>
              </a:rPr>
              <a:t>Windows and Linux</a:t>
            </a:r>
          </a:p>
        </p:txBody>
      </p:sp>
      <p:cxnSp>
        <p:nvCxnSpPr>
          <p:cNvPr id="20" name="Straight Connector 19"/>
          <p:cNvCxnSpPr/>
          <p:nvPr/>
        </p:nvCxnSpPr>
        <p:spPr>
          <a:xfrm flipV="1">
            <a:off x="8090839" y="2188011"/>
            <a:ext cx="4064405" cy="11703"/>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7327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Load Balancing</a:t>
            </a:r>
          </a:p>
        </p:txBody>
      </p:sp>
      <p:sp>
        <p:nvSpPr>
          <p:cNvPr id="23" name="Trapezoid 22"/>
          <p:cNvSpPr/>
          <p:nvPr/>
        </p:nvSpPr>
        <p:spPr bwMode="auto">
          <a:xfrm rot="16200000">
            <a:off x="5390483" y="2873205"/>
            <a:ext cx="4246053" cy="1280311"/>
          </a:xfrm>
          <a:prstGeom prst="trapezoid">
            <a:avLst>
              <a:gd name="adj" fmla="val 39542"/>
            </a:avLst>
          </a:prstGeom>
          <a:gradFill flip="none" rotWithShape="1">
            <a:gsLst>
              <a:gs pos="0">
                <a:sysClr val="window" lastClr="FFFFFF">
                  <a:lumMod val="95000"/>
                  <a:alpha val="0"/>
                </a:sysClr>
              </a:gs>
              <a:gs pos="50000">
                <a:schemeClr val="tx1">
                  <a:alpha val="30000"/>
                </a:schemeClr>
              </a:gs>
              <a:gs pos="100000">
                <a:schemeClr val="tx1">
                  <a:alpha val="35000"/>
                </a:schemeClr>
              </a:gs>
            </a:gsLst>
            <a:lin ang="16200000" scaled="1"/>
            <a:tileRect/>
          </a:gra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 wrap="square" lIns="45715" tIns="45712" rIns="45715" bIns="45712" numCol="1" rtlCol="0" anchor="ctr" anchorCtr="0" compatLnSpc="1">
            <a:prstTxWarp prst="textNoShape">
              <a:avLst/>
            </a:prstTxWarp>
          </a:bodyPr>
          <a:lstStyle/>
          <a:p>
            <a:pPr defTabSz="913902" fontAlgn="base">
              <a:spcBef>
                <a:spcPct val="0"/>
              </a:spcBef>
              <a:spcAft>
                <a:spcPct val="0"/>
              </a:spcAft>
            </a:pPr>
            <a:endParaRPr lang="en-US" sz="3200" spc="-51" dirty="0">
              <a:ln>
                <a:solidFill>
                  <a:schemeClr val="bg1">
                    <a:alpha val="0"/>
                  </a:schemeClr>
                </a:solidFill>
              </a:ln>
              <a:solidFill>
                <a:schemeClr val="tx1"/>
              </a:solidFill>
            </a:endParaRPr>
          </a:p>
        </p:txBody>
      </p:sp>
      <p:sp>
        <p:nvSpPr>
          <p:cNvPr id="25" name="Rectangle 24"/>
          <p:cNvSpPr/>
          <p:nvPr/>
        </p:nvSpPr>
        <p:spPr bwMode="auto">
          <a:xfrm>
            <a:off x="8012709" y="3346773"/>
            <a:ext cx="3921244" cy="95084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19956" tIns="59979" rIns="119956" bIns="59979" numCol="1" rtlCol="0" anchor="ctr" anchorCtr="0" compatLnSpc="1">
            <a:prstTxWarp prst="textNoShape">
              <a:avLst/>
            </a:prstTxWarp>
          </a:bodyPr>
          <a:lstStyle/>
          <a:p>
            <a:pPr algn="ctr" defTabSz="899431" fontAlgn="base">
              <a:spcBef>
                <a:spcPct val="0"/>
              </a:spcBef>
              <a:spcAft>
                <a:spcPct val="0"/>
              </a:spcAft>
            </a:pPr>
            <a:r>
              <a:rPr lang="en-US" sz="2400" dirty="0">
                <a:ln>
                  <a:solidFill>
                    <a:schemeClr val="bg1">
                      <a:alpha val="0"/>
                    </a:schemeClr>
                  </a:solidFill>
                </a:ln>
                <a:solidFill>
                  <a:schemeClr val="tx1"/>
                </a:solidFill>
              </a:rPr>
              <a:t>VM2</a:t>
            </a:r>
          </a:p>
          <a:p>
            <a:pPr algn="ctr" defTabSz="899431" fontAlgn="base">
              <a:spcBef>
                <a:spcPct val="0"/>
              </a:spcBef>
              <a:spcAft>
                <a:spcPct val="0"/>
              </a:spcAft>
            </a:pPr>
            <a:r>
              <a:rPr lang="en-US" sz="1600" dirty="0">
                <a:ln>
                  <a:solidFill>
                    <a:schemeClr val="bg1">
                      <a:alpha val="0"/>
                    </a:schemeClr>
                  </a:solidFill>
                </a:ln>
                <a:solidFill>
                  <a:schemeClr val="tx1"/>
                </a:solidFill>
              </a:rPr>
              <a:t>LBHTTP</a:t>
            </a:r>
          </a:p>
        </p:txBody>
      </p:sp>
      <p:sp>
        <p:nvSpPr>
          <p:cNvPr id="27" name="Trapezoid 26"/>
          <p:cNvSpPr/>
          <p:nvPr/>
        </p:nvSpPr>
        <p:spPr bwMode="auto">
          <a:xfrm rot="16200000">
            <a:off x="4942951" y="2880441"/>
            <a:ext cx="3674571" cy="1280311"/>
          </a:xfrm>
          <a:prstGeom prst="trapezoid">
            <a:avLst>
              <a:gd name="adj" fmla="val 37559"/>
            </a:avLst>
          </a:prstGeom>
          <a:solidFill>
            <a:schemeClr val="accent6"/>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 wrap="square" lIns="45715" tIns="45712" rIns="45715" bIns="45712" numCol="1" rtlCol="0" anchor="ctr" anchorCtr="0" compatLnSpc="1">
            <a:prstTxWarp prst="textNoShape">
              <a:avLst/>
            </a:prstTxWarp>
          </a:bodyPr>
          <a:lstStyle/>
          <a:p>
            <a:pPr algn="ctr" defTabSz="913902" fontAlgn="base">
              <a:spcBef>
                <a:spcPct val="0"/>
              </a:spcBef>
              <a:spcAft>
                <a:spcPct val="0"/>
              </a:spcAft>
            </a:pPr>
            <a:r>
              <a:rPr lang="en-US" sz="3200" spc="-51" dirty="0">
                <a:ln>
                  <a:solidFill>
                    <a:schemeClr val="bg1">
                      <a:alpha val="0"/>
                    </a:schemeClr>
                  </a:solidFill>
                </a:ln>
                <a:solidFill>
                  <a:schemeClr val="tx1"/>
                </a:solidFill>
              </a:rPr>
              <a:t>LB</a:t>
            </a:r>
          </a:p>
        </p:txBody>
      </p:sp>
      <p:sp>
        <p:nvSpPr>
          <p:cNvPr id="31" name="Rectangle 30"/>
          <p:cNvSpPr/>
          <p:nvPr/>
        </p:nvSpPr>
        <p:spPr bwMode="auto">
          <a:xfrm>
            <a:off x="8012709" y="2234998"/>
            <a:ext cx="3921244" cy="95417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19956" tIns="59979" rIns="119956" bIns="59979" numCol="1" rtlCol="0" anchor="ctr" anchorCtr="0" compatLnSpc="1">
            <a:prstTxWarp prst="textNoShape">
              <a:avLst/>
            </a:prstTxWarp>
          </a:bodyPr>
          <a:lstStyle/>
          <a:p>
            <a:pPr algn="ctr" defTabSz="899431" fontAlgn="base">
              <a:spcBef>
                <a:spcPct val="0"/>
              </a:spcBef>
              <a:spcAft>
                <a:spcPct val="0"/>
              </a:spcAft>
            </a:pPr>
            <a:r>
              <a:rPr lang="en-US" sz="2400" dirty="0">
                <a:ln>
                  <a:solidFill>
                    <a:schemeClr val="bg1">
                      <a:alpha val="0"/>
                    </a:schemeClr>
                  </a:solidFill>
                </a:ln>
                <a:solidFill>
                  <a:schemeClr val="tx1"/>
                </a:solidFill>
              </a:rPr>
              <a:t>VM1</a:t>
            </a:r>
          </a:p>
          <a:p>
            <a:pPr algn="ctr" defTabSz="899431" fontAlgn="base">
              <a:spcBef>
                <a:spcPct val="0"/>
              </a:spcBef>
              <a:spcAft>
                <a:spcPct val="0"/>
              </a:spcAft>
            </a:pPr>
            <a:r>
              <a:rPr lang="en-US" sz="1600" dirty="0">
                <a:ln>
                  <a:solidFill>
                    <a:schemeClr val="bg1">
                      <a:alpha val="0"/>
                    </a:schemeClr>
                  </a:solidFill>
                </a:ln>
                <a:solidFill>
                  <a:schemeClr val="tx1"/>
                </a:solidFill>
              </a:rPr>
              <a:t>LBHTTP</a:t>
            </a:r>
          </a:p>
        </p:txBody>
      </p:sp>
      <p:sp>
        <p:nvSpPr>
          <p:cNvPr id="46" name="Right Arrow 45"/>
          <p:cNvSpPr/>
          <p:nvPr/>
        </p:nvSpPr>
        <p:spPr bwMode="auto">
          <a:xfrm>
            <a:off x="3681585" y="3172590"/>
            <a:ext cx="2421812" cy="834663"/>
          </a:xfrm>
          <a:prstGeom prst="rightArrow">
            <a:avLst>
              <a:gd name="adj1" fmla="val 74419"/>
              <a:gd name="adj2" fmla="val 50000"/>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92" tIns="60945" rIns="121892" bIns="60945" numCol="1" rtlCol="0" anchor="ctr" anchorCtr="0" compatLnSpc="1">
            <a:prstTxWarp prst="textNoShape">
              <a:avLst/>
            </a:prstTxWarp>
          </a:bodyPr>
          <a:lstStyle/>
          <a:p>
            <a:pPr algn="ctr" defTabSz="913978" fontAlgn="base">
              <a:spcBef>
                <a:spcPct val="0"/>
              </a:spcBef>
              <a:spcAft>
                <a:spcPct val="0"/>
              </a:spcAft>
            </a:pPr>
            <a:r>
              <a:rPr lang="en-US" sz="2745" b="1" dirty="0">
                <a:ln>
                  <a:solidFill>
                    <a:schemeClr val="bg1">
                      <a:alpha val="0"/>
                    </a:schemeClr>
                  </a:solidFill>
                </a:ln>
                <a:solidFill>
                  <a:schemeClr val="tx1">
                    <a:lumMod val="75000"/>
                    <a:lumOff val="25000"/>
                  </a:schemeClr>
                </a:solidFill>
              </a:rPr>
              <a:t>PORT 80</a:t>
            </a:r>
          </a:p>
        </p:txBody>
      </p:sp>
      <p:sp>
        <p:nvSpPr>
          <p:cNvPr id="50" name="Rectangle 49"/>
          <p:cNvSpPr/>
          <p:nvPr/>
        </p:nvSpPr>
        <p:spPr bwMode="auto">
          <a:xfrm>
            <a:off x="8013174" y="4447005"/>
            <a:ext cx="3921244" cy="95084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19956" tIns="59979" rIns="119956" bIns="59979" numCol="1" rtlCol="0" anchor="ctr" anchorCtr="0" compatLnSpc="1">
            <a:prstTxWarp prst="textNoShape">
              <a:avLst/>
            </a:prstTxWarp>
          </a:bodyPr>
          <a:lstStyle/>
          <a:p>
            <a:pPr algn="ctr" defTabSz="899431" fontAlgn="base">
              <a:spcBef>
                <a:spcPct val="0"/>
              </a:spcBef>
              <a:spcAft>
                <a:spcPct val="0"/>
              </a:spcAft>
            </a:pPr>
            <a:r>
              <a:rPr lang="en-US" sz="2400" dirty="0">
                <a:ln>
                  <a:solidFill>
                    <a:schemeClr val="bg1">
                      <a:alpha val="0"/>
                    </a:schemeClr>
                  </a:solidFill>
                </a:ln>
                <a:solidFill>
                  <a:schemeClr val="tx1"/>
                </a:solidFill>
              </a:rPr>
              <a:t>VM3</a:t>
            </a:r>
          </a:p>
          <a:p>
            <a:pPr algn="ctr" defTabSz="899431" fontAlgn="base">
              <a:spcBef>
                <a:spcPct val="0"/>
              </a:spcBef>
              <a:spcAft>
                <a:spcPct val="0"/>
              </a:spcAft>
            </a:pPr>
            <a:r>
              <a:rPr lang="en-US" sz="1600" dirty="0">
                <a:ln>
                  <a:solidFill>
                    <a:schemeClr val="bg1">
                      <a:alpha val="0"/>
                    </a:schemeClr>
                  </a:solidFill>
                </a:ln>
                <a:solidFill>
                  <a:schemeClr val="tx1"/>
                </a:solidFill>
              </a:rPr>
              <a:t>LBHTTP</a:t>
            </a:r>
          </a:p>
        </p:txBody>
      </p:sp>
      <p:sp>
        <p:nvSpPr>
          <p:cNvPr id="17" name="Right Arrow 16"/>
          <p:cNvSpPr/>
          <p:nvPr/>
        </p:nvSpPr>
        <p:spPr bwMode="auto">
          <a:xfrm>
            <a:off x="7420393" y="2420552"/>
            <a:ext cx="1185564" cy="673097"/>
          </a:xfrm>
          <a:prstGeom prst="rightArrow">
            <a:avLst>
              <a:gd name="adj1" fmla="val 74419"/>
              <a:gd name="adj2" fmla="val 50000"/>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92" tIns="60945" rIns="121892" bIns="60945" numCol="1" rtlCol="0" anchor="ctr" anchorCtr="0" compatLnSpc="1">
            <a:prstTxWarp prst="textNoShape">
              <a:avLst/>
            </a:prstTxWarp>
          </a:bodyPr>
          <a:lstStyle/>
          <a:p>
            <a:pPr algn="ctr" defTabSz="913978" fontAlgn="base">
              <a:spcBef>
                <a:spcPct val="0"/>
              </a:spcBef>
              <a:spcAft>
                <a:spcPct val="0"/>
              </a:spcAft>
            </a:pPr>
            <a:r>
              <a:rPr lang="en-US" sz="1176" b="1" dirty="0">
                <a:ln>
                  <a:solidFill>
                    <a:schemeClr val="bg1">
                      <a:alpha val="0"/>
                    </a:schemeClr>
                  </a:solidFill>
                </a:ln>
                <a:solidFill>
                  <a:schemeClr val="tx1">
                    <a:lumMod val="75000"/>
                    <a:lumOff val="25000"/>
                  </a:schemeClr>
                </a:solidFill>
              </a:rPr>
              <a:t>PORT 80</a:t>
            </a:r>
          </a:p>
        </p:txBody>
      </p:sp>
      <p:sp>
        <p:nvSpPr>
          <p:cNvPr id="18" name="Right Arrow 17"/>
          <p:cNvSpPr/>
          <p:nvPr/>
        </p:nvSpPr>
        <p:spPr bwMode="auto">
          <a:xfrm>
            <a:off x="7419459" y="3513358"/>
            <a:ext cx="1185564" cy="673097"/>
          </a:xfrm>
          <a:prstGeom prst="rightArrow">
            <a:avLst>
              <a:gd name="adj1" fmla="val 74419"/>
              <a:gd name="adj2" fmla="val 50000"/>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92" tIns="60945" rIns="121892" bIns="60945" numCol="1" rtlCol="0" anchor="ctr" anchorCtr="0" compatLnSpc="1">
            <a:prstTxWarp prst="textNoShape">
              <a:avLst/>
            </a:prstTxWarp>
          </a:bodyPr>
          <a:lstStyle/>
          <a:p>
            <a:pPr algn="ctr" defTabSz="913978" fontAlgn="base">
              <a:spcBef>
                <a:spcPct val="0"/>
              </a:spcBef>
              <a:spcAft>
                <a:spcPct val="0"/>
              </a:spcAft>
            </a:pPr>
            <a:r>
              <a:rPr lang="en-US" sz="1176" b="1" dirty="0">
                <a:ln>
                  <a:solidFill>
                    <a:schemeClr val="bg1">
                      <a:alpha val="0"/>
                    </a:schemeClr>
                  </a:solidFill>
                </a:ln>
                <a:solidFill>
                  <a:schemeClr val="tx1">
                    <a:lumMod val="75000"/>
                    <a:lumOff val="25000"/>
                  </a:schemeClr>
                </a:solidFill>
              </a:rPr>
              <a:t>PORT 80</a:t>
            </a:r>
          </a:p>
        </p:txBody>
      </p:sp>
      <p:sp>
        <p:nvSpPr>
          <p:cNvPr id="19" name="Right Arrow 18"/>
          <p:cNvSpPr/>
          <p:nvPr/>
        </p:nvSpPr>
        <p:spPr bwMode="auto">
          <a:xfrm>
            <a:off x="7420393" y="4581445"/>
            <a:ext cx="1185564" cy="673097"/>
          </a:xfrm>
          <a:prstGeom prst="rightArrow">
            <a:avLst>
              <a:gd name="adj1" fmla="val 74419"/>
              <a:gd name="adj2" fmla="val 50000"/>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92" tIns="60945" rIns="121892" bIns="60945" numCol="1" rtlCol="0" anchor="ctr" anchorCtr="0" compatLnSpc="1">
            <a:prstTxWarp prst="textNoShape">
              <a:avLst/>
            </a:prstTxWarp>
          </a:bodyPr>
          <a:lstStyle/>
          <a:p>
            <a:pPr algn="ctr" defTabSz="913978" fontAlgn="base">
              <a:spcBef>
                <a:spcPct val="0"/>
              </a:spcBef>
              <a:spcAft>
                <a:spcPct val="0"/>
              </a:spcAft>
            </a:pPr>
            <a:r>
              <a:rPr lang="en-US" sz="1176" b="1" dirty="0">
                <a:ln>
                  <a:solidFill>
                    <a:schemeClr val="bg1">
                      <a:alpha val="0"/>
                    </a:schemeClr>
                  </a:solidFill>
                </a:ln>
                <a:solidFill>
                  <a:schemeClr val="tx1">
                    <a:lumMod val="75000"/>
                    <a:lumOff val="25000"/>
                  </a:schemeClr>
                </a:solidFill>
              </a:rPr>
              <a:t>PORT 80</a:t>
            </a:r>
          </a:p>
        </p:txBody>
      </p:sp>
      <p:sp>
        <p:nvSpPr>
          <p:cNvPr id="14" name="Rectangle 13"/>
          <p:cNvSpPr/>
          <p:nvPr/>
        </p:nvSpPr>
        <p:spPr bwMode="auto">
          <a:xfrm>
            <a:off x="269242" y="4917994"/>
            <a:ext cx="3452135" cy="28236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60952" bIns="60952" numCol="1" spcCol="0" rtlCol="0" fromWordArt="0" anchor="ctr" anchorCtr="0" forceAA="0" compatLnSpc="1">
            <a:prstTxWarp prst="textNoShape">
              <a:avLst/>
            </a:prstTxWarp>
            <a:noAutofit/>
          </a:bodyPr>
          <a:lstStyle/>
          <a:p>
            <a:pPr>
              <a:lnSpc>
                <a:spcPct val="90000"/>
              </a:lnSpc>
              <a:spcBef>
                <a:spcPct val="20000"/>
              </a:spcBef>
              <a:buSzPct val="80000"/>
            </a:pPr>
            <a:endParaRPr lang="en-US" sz="2132" dirty="0">
              <a:solidFill>
                <a:schemeClr val="tx1">
                  <a:alpha val="99000"/>
                </a:schemeClr>
              </a:solidFill>
            </a:endParaRPr>
          </a:p>
        </p:txBody>
      </p:sp>
      <p:sp>
        <p:nvSpPr>
          <p:cNvPr id="15" name="Content Placeholder 2"/>
          <p:cNvSpPr txBox="1">
            <a:spLocks/>
          </p:cNvSpPr>
          <p:nvPr/>
        </p:nvSpPr>
        <p:spPr>
          <a:xfrm>
            <a:off x="267025" y="2242235"/>
            <a:ext cx="4790608" cy="2332367"/>
          </a:xfrm>
          <a:prstGeom prst="rect">
            <a:avLst/>
          </a:prstGeom>
          <a:noFill/>
        </p:spPr>
        <p:txBody>
          <a:bodyPr vert="horz" wrap="square" lIns="143408" tIns="89629" rIns="143408" bIns="89629"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176"/>
              </a:spcBef>
              <a:buClr>
                <a:schemeClr val="bg1"/>
              </a:buClr>
              <a:buNone/>
            </a:pPr>
            <a:r>
              <a:rPr lang="en-US" sz="2745" dirty="0">
                <a:solidFill>
                  <a:schemeClr val="tx1"/>
                </a:solidFill>
                <a:latin typeface="+mn-lt"/>
              </a:rPr>
              <a:t>Internal and External</a:t>
            </a:r>
          </a:p>
          <a:p>
            <a:pPr marL="0" indent="0">
              <a:lnSpc>
                <a:spcPct val="100000"/>
              </a:lnSpc>
              <a:spcBef>
                <a:spcPts val="1176"/>
              </a:spcBef>
              <a:buClr>
                <a:schemeClr val="bg1"/>
              </a:buClr>
              <a:buNone/>
            </a:pPr>
            <a:r>
              <a:rPr lang="en-US" sz="2745" dirty="0">
                <a:solidFill>
                  <a:schemeClr val="tx1"/>
                </a:solidFill>
                <a:latin typeface="+mn-lt"/>
              </a:rPr>
              <a:t>TCP/UDP</a:t>
            </a:r>
          </a:p>
          <a:p>
            <a:pPr marL="0" indent="0">
              <a:lnSpc>
                <a:spcPct val="100000"/>
              </a:lnSpc>
              <a:spcBef>
                <a:spcPts val="1176"/>
              </a:spcBef>
              <a:buClr>
                <a:schemeClr val="bg1"/>
              </a:buClr>
              <a:buNone/>
            </a:pPr>
            <a:r>
              <a:rPr lang="en-US" sz="2745" dirty="0">
                <a:solidFill>
                  <a:schemeClr val="tx1"/>
                </a:solidFill>
                <a:latin typeface="+mn-lt"/>
              </a:rPr>
              <a:t>ACLs</a:t>
            </a:r>
          </a:p>
          <a:p>
            <a:pPr marL="0" indent="0">
              <a:lnSpc>
                <a:spcPct val="100000"/>
              </a:lnSpc>
              <a:spcBef>
                <a:spcPts val="1176"/>
              </a:spcBef>
              <a:buClr>
                <a:schemeClr val="bg1"/>
              </a:buClr>
              <a:buNone/>
            </a:pPr>
            <a:r>
              <a:rPr lang="en-US" sz="2745" dirty="0">
                <a:solidFill>
                  <a:schemeClr val="tx1"/>
                </a:solidFill>
                <a:latin typeface="+mn-lt"/>
              </a:rPr>
              <a:t>Client Affinity </a:t>
            </a:r>
          </a:p>
        </p:txBody>
      </p:sp>
      <p:cxnSp>
        <p:nvCxnSpPr>
          <p:cNvPr id="16" name="Straight Connector 15"/>
          <p:cNvCxnSpPr/>
          <p:nvPr/>
        </p:nvCxnSpPr>
        <p:spPr>
          <a:xfrm flipV="1">
            <a:off x="300095" y="2021075"/>
            <a:ext cx="4064405" cy="11703"/>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Trapezoid 19"/>
          <p:cNvSpPr/>
          <p:nvPr/>
        </p:nvSpPr>
        <p:spPr bwMode="auto">
          <a:xfrm rot="16200000">
            <a:off x="5381614" y="2880442"/>
            <a:ext cx="4246053" cy="1280311"/>
          </a:xfrm>
          <a:prstGeom prst="trapezoid">
            <a:avLst>
              <a:gd name="adj" fmla="val 39542"/>
            </a:avLst>
          </a:prstGeom>
          <a:gradFill flip="none" rotWithShape="1">
            <a:gsLst>
              <a:gs pos="0">
                <a:sysClr val="window" lastClr="FFFFFF">
                  <a:lumMod val="95000"/>
                  <a:alpha val="0"/>
                </a:sysClr>
              </a:gs>
              <a:gs pos="50000">
                <a:schemeClr val="tx1">
                  <a:alpha val="30000"/>
                </a:schemeClr>
              </a:gs>
              <a:gs pos="100000">
                <a:schemeClr val="tx1">
                  <a:alpha val="35000"/>
                </a:schemeClr>
              </a:gs>
            </a:gsLst>
            <a:lin ang="16200000" scaled="1"/>
            <a:tileRect/>
          </a:gra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 wrap="square" lIns="45715" tIns="45712" rIns="45715" bIns="45712" numCol="1" rtlCol="0" anchor="ctr" anchorCtr="0" compatLnSpc="1">
            <a:prstTxWarp prst="textNoShape">
              <a:avLst/>
            </a:prstTxWarp>
          </a:bodyPr>
          <a:lstStyle/>
          <a:p>
            <a:pPr defTabSz="913902" fontAlgn="base">
              <a:spcBef>
                <a:spcPct val="0"/>
              </a:spcBef>
              <a:spcAft>
                <a:spcPct val="0"/>
              </a:spcAft>
            </a:pPr>
            <a:endParaRPr lang="en-US" sz="3200" spc="-51" dirty="0">
              <a:ln>
                <a:solidFill>
                  <a:schemeClr val="bg1">
                    <a:alpha val="0"/>
                  </a:schemeClr>
                </a:solidFill>
              </a:ln>
              <a:solidFill>
                <a:schemeClr val="tx1"/>
              </a:solidFill>
            </a:endParaRPr>
          </a:p>
        </p:txBody>
      </p:sp>
      <p:sp>
        <p:nvSpPr>
          <p:cNvPr id="21" name="Rectangle 20"/>
          <p:cNvSpPr/>
          <p:nvPr/>
        </p:nvSpPr>
        <p:spPr bwMode="auto">
          <a:xfrm>
            <a:off x="8003838" y="3354012"/>
            <a:ext cx="3921244" cy="95084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19956" tIns="59979" rIns="119956" bIns="59979" numCol="1" rtlCol="0" anchor="ctr" anchorCtr="0" compatLnSpc="1">
            <a:prstTxWarp prst="textNoShape">
              <a:avLst/>
            </a:prstTxWarp>
          </a:bodyPr>
          <a:lstStyle/>
          <a:p>
            <a:pPr algn="ctr" defTabSz="899431" fontAlgn="base">
              <a:spcBef>
                <a:spcPct val="0"/>
              </a:spcBef>
              <a:spcAft>
                <a:spcPct val="0"/>
              </a:spcAft>
            </a:pPr>
            <a:r>
              <a:rPr lang="en-US" sz="2400" dirty="0">
                <a:ln>
                  <a:solidFill>
                    <a:schemeClr val="bg1">
                      <a:alpha val="0"/>
                    </a:schemeClr>
                  </a:solidFill>
                </a:ln>
                <a:solidFill>
                  <a:schemeClr val="tx1"/>
                </a:solidFill>
              </a:rPr>
              <a:t>VM2</a:t>
            </a:r>
          </a:p>
          <a:p>
            <a:pPr algn="ctr" defTabSz="674590" fontAlgn="base">
              <a:spcBef>
                <a:spcPct val="0"/>
              </a:spcBef>
              <a:spcAft>
                <a:spcPct val="0"/>
              </a:spcAft>
            </a:pPr>
            <a:r>
              <a:rPr lang="en-US" sz="1600" dirty="0">
                <a:ln>
                  <a:solidFill>
                    <a:schemeClr val="bg1">
                      <a:alpha val="0"/>
                    </a:schemeClr>
                  </a:solidFill>
                </a:ln>
                <a:solidFill>
                  <a:schemeClr val="tx1"/>
                </a:solidFill>
              </a:rPr>
              <a:t>/healthcheck.aspx</a:t>
            </a:r>
          </a:p>
        </p:txBody>
      </p:sp>
      <p:sp>
        <p:nvSpPr>
          <p:cNvPr id="22" name="Trapezoid 21"/>
          <p:cNvSpPr/>
          <p:nvPr/>
        </p:nvSpPr>
        <p:spPr bwMode="auto">
          <a:xfrm rot="16200000">
            <a:off x="4934081" y="2887678"/>
            <a:ext cx="3674571" cy="1280311"/>
          </a:xfrm>
          <a:prstGeom prst="trapezoid">
            <a:avLst>
              <a:gd name="adj" fmla="val 37559"/>
            </a:avLst>
          </a:prstGeom>
          <a:solidFill>
            <a:schemeClr val="accent6"/>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 wrap="square" lIns="45715" tIns="45712" rIns="45715" bIns="45712" numCol="1" rtlCol="0" anchor="ctr" anchorCtr="0" compatLnSpc="1">
            <a:prstTxWarp prst="textNoShape">
              <a:avLst/>
            </a:prstTxWarp>
          </a:bodyPr>
          <a:lstStyle/>
          <a:p>
            <a:pPr algn="ctr" defTabSz="913902" fontAlgn="base">
              <a:spcBef>
                <a:spcPct val="0"/>
              </a:spcBef>
              <a:spcAft>
                <a:spcPct val="0"/>
              </a:spcAft>
            </a:pPr>
            <a:r>
              <a:rPr lang="en-US" sz="3200" spc="-51" dirty="0">
                <a:ln>
                  <a:solidFill>
                    <a:schemeClr val="bg1">
                      <a:alpha val="0"/>
                    </a:schemeClr>
                  </a:solidFill>
                </a:ln>
                <a:solidFill>
                  <a:schemeClr val="tx1"/>
                </a:solidFill>
              </a:rPr>
              <a:t>LB</a:t>
            </a:r>
          </a:p>
        </p:txBody>
      </p:sp>
      <p:sp>
        <p:nvSpPr>
          <p:cNvPr id="24" name="Rectangle 23"/>
          <p:cNvSpPr/>
          <p:nvPr/>
        </p:nvSpPr>
        <p:spPr bwMode="auto">
          <a:xfrm>
            <a:off x="8003838" y="2242235"/>
            <a:ext cx="3921244" cy="95417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19956" tIns="59979" rIns="119956" bIns="59979" numCol="1" rtlCol="0" anchor="ctr" anchorCtr="0" compatLnSpc="1">
            <a:prstTxWarp prst="textNoShape">
              <a:avLst/>
            </a:prstTxWarp>
          </a:bodyPr>
          <a:lstStyle/>
          <a:p>
            <a:pPr algn="ctr" defTabSz="899431" fontAlgn="base">
              <a:spcBef>
                <a:spcPct val="0"/>
              </a:spcBef>
              <a:spcAft>
                <a:spcPct val="0"/>
              </a:spcAft>
            </a:pPr>
            <a:r>
              <a:rPr lang="en-US" sz="2400" dirty="0">
                <a:ln>
                  <a:solidFill>
                    <a:schemeClr val="bg1">
                      <a:alpha val="0"/>
                    </a:schemeClr>
                  </a:solidFill>
                </a:ln>
                <a:solidFill>
                  <a:schemeClr val="tx1"/>
                </a:solidFill>
              </a:rPr>
              <a:t>VM1</a:t>
            </a:r>
          </a:p>
          <a:p>
            <a:pPr algn="ctr" defTabSz="674590" fontAlgn="base">
              <a:spcBef>
                <a:spcPct val="0"/>
              </a:spcBef>
              <a:spcAft>
                <a:spcPct val="0"/>
              </a:spcAft>
            </a:pPr>
            <a:r>
              <a:rPr lang="en-US" sz="1600" dirty="0">
                <a:ln>
                  <a:solidFill>
                    <a:schemeClr val="bg1">
                      <a:alpha val="0"/>
                    </a:schemeClr>
                  </a:solidFill>
                </a:ln>
                <a:solidFill>
                  <a:schemeClr val="tx1"/>
                </a:solidFill>
              </a:rPr>
              <a:t>/healthcheck.aspx</a:t>
            </a:r>
          </a:p>
        </p:txBody>
      </p:sp>
      <p:sp>
        <p:nvSpPr>
          <p:cNvPr id="26" name="Right Arrow 25"/>
          <p:cNvSpPr/>
          <p:nvPr/>
        </p:nvSpPr>
        <p:spPr bwMode="auto">
          <a:xfrm>
            <a:off x="3671878" y="3176641"/>
            <a:ext cx="2421812" cy="834663"/>
          </a:xfrm>
          <a:prstGeom prst="rightArrow">
            <a:avLst>
              <a:gd name="adj1" fmla="val 74419"/>
              <a:gd name="adj2" fmla="val 50000"/>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92" tIns="60945" rIns="121892" bIns="60945" numCol="1" rtlCol="0" anchor="ctr" anchorCtr="0" compatLnSpc="1">
            <a:prstTxWarp prst="textNoShape">
              <a:avLst/>
            </a:prstTxWarp>
          </a:bodyPr>
          <a:lstStyle/>
          <a:p>
            <a:pPr algn="ctr" defTabSz="913978" fontAlgn="base">
              <a:spcBef>
                <a:spcPct val="0"/>
              </a:spcBef>
              <a:spcAft>
                <a:spcPct val="0"/>
              </a:spcAft>
            </a:pPr>
            <a:r>
              <a:rPr lang="en-US" sz="2745" b="1" dirty="0">
                <a:ln>
                  <a:solidFill>
                    <a:schemeClr val="bg1">
                      <a:alpha val="0"/>
                    </a:schemeClr>
                  </a:solidFill>
                </a:ln>
                <a:solidFill>
                  <a:schemeClr val="tx1">
                    <a:lumMod val="75000"/>
                    <a:lumOff val="25000"/>
                  </a:schemeClr>
                </a:solidFill>
              </a:rPr>
              <a:t>PORT 80</a:t>
            </a:r>
          </a:p>
        </p:txBody>
      </p:sp>
      <p:sp>
        <p:nvSpPr>
          <p:cNvPr id="28" name="Rectangle 27"/>
          <p:cNvSpPr/>
          <p:nvPr/>
        </p:nvSpPr>
        <p:spPr bwMode="auto">
          <a:xfrm>
            <a:off x="8004303" y="4454244"/>
            <a:ext cx="3921244" cy="95084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19956" tIns="59979" rIns="119956" bIns="59979" numCol="1" rtlCol="0" anchor="ctr" anchorCtr="0" compatLnSpc="1">
            <a:prstTxWarp prst="textNoShape">
              <a:avLst/>
            </a:prstTxWarp>
          </a:bodyPr>
          <a:lstStyle/>
          <a:p>
            <a:pPr algn="ctr" defTabSz="899431" fontAlgn="base">
              <a:spcBef>
                <a:spcPct val="0"/>
              </a:spcBef>
              <a:spcAft>
                <a:spcPct val="0"/>
              </a:spcAft>
            </a:pPr>
            <a:r>
              <a:rPr lang="en-US" sz="2400" dirty="0">
                <a:ln>
                  <a:solidFill>
                    <a:schemeClr val="bg1">
                      <a:alpha val="0"/>
                    </a:schemeClr>
                  </a:solidFill>
                </a:ln>
                <a:solidFill>
                  <a:schemeClr val="tx1"/>
                </a:solidFill>
              </a:rPr>
              <a:t>VM3</a:t>
            </a:r>
          </a:p>
          <a:p>
            <a:pPr algn="ctr" defTabSz="674590" fontAlgn="base">
              <a:spcBef>
                <a:spcPct val="0"/>
              </a:spcBef>
              <a:spcAft>
                <a:spcPct val="0"/>
              </a:spcAft>
            </a:pPr>
            <a:r>
              <a:rPr lang="en-US" sz="1600" dirty="0">
                <a:ln>
                  <a:solidFill>
                    <a:schemeClr val="bg1">
                      <a:alpha val="0"/>
                    </a:schemeClr>
                  </a:solidFill>
                </a:ln>
                <a:solidFill>
                  <a:schemeClr val="tx1"/>
                </a:solidFill>
              </a:rPr>
              <a:t>/healthcheck.aspx</a:t>
            </a:r>
          </a:p>
        </p:txBody>
      </p:sp>
      <p:sp>
        <p:nvSpPr>
          <p:cNvPr id="29" name="Right Arrow 28"/>
          <p:cNvSpPr/>
          <p:nvPr/>
        </p:nvSpPr>
        <p:spPr bwMode="auto">
          <a:xfrm>
            <a:off x="7411523" y="2427790"/>
            <a:ext cx="1185564" cy="673097"/>
          </a:xfrm>
          <a:prstGeom prst="rightArrow">
            <a:avLst>
              <a:gd name="adj1" fmla="val 74419"/>
              <a:gd name="adj2" fmla="val 50000"/>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92" tIns="60945" rIns="121892" bIns="60945" numCol="1" rtlCol="0" anchor="ctr" anchorCtr="0" compatLnSpc="1">
            <a:prstTxWarp prst="textNoShape">
              <a:avLst/>
            </a:prstTxWarp>
          </a:bodyPr>
          <a:lstStyle/>
          <a:p>
            <a:pPr algn="ctr" defTabSz="913978" fontAlgn="base">
              <a:spcBef>
                <a:spcPct val="0"/>
              </a:spcBef>
              <a:spcAft>
                <a:spcPct val="0"/>
              </a:spcAft>
            </a:pPr>
            <a:r>
              <a:rPr lang="en-US" sz="1176" b="1" dirty="0">
                <a:ln>
                  <a:solidFill>
                    <a:schemeClr val="bg1">
                      <a:alpha val="0"/>
                    </a:schemeClr>
                  </a:solidFill>
                </a:ln>
                <a:solidFill>
                  <a:schemeClr val="tx1">
                    <a:lumMod val="75000"/>
                    <a:lumOff val="25000"/>
                  </a:schemeClr>
                </a:solidFill>
              </a:rPr>
              <a:t>PORT 80</a:t>
            </a:r>
          </a:p>
        </p:txBody>
      </p:sp>
      <p:sp>
        <p:nvSpPr>
          <p:cNvPr id="30" name="Right Arrow 29"/>
          <p:cNvSpPr/>
          <p:nvPr/>
        </p:nvSpPr>
        <p:spPr bwMode="auto">
          <a:xfrm>
            <a:off x="7410589" y="3520596"/>
            <a:ext cx="1185564" cy="673097"/>
          </a:xfrm>
          <a:prstGeom prst="rightArrow">
            <a:avLst>
              <a:gd name="adj1" fmla="val 74419"/>
              <a:gd name="adj2" fmla="val 50000"/>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92" tIns="60945" rIns="121892" bIns="60945" numCol="1" rtlCol="0" anchor="ctr" anchorCtr="0" compatLnSpc="1">
            <a:prstTxWarp prst="textNoShape">
              <a:avLst/>
            </a:prstTxWarp>
          </a:bodyPr>
          <a:lstStyle/>
          <a:p>
            <a:pPr algn="ctr" defTabSz="913978" fontAlgn="base">
              <a:spcBef>
                <a:spcPct val="0"/>
              </a:spcBef>
              <a:spcAft>
                <a:spcPct val="0"/>
              </a:spcAft>
            </a:pPr>
            <a:r>
              <a:rPr lang="en-US" sz="1176" b="1" dirty="0">
                <a:ln>
                  <a:solidFill>
                    <a:schemeClr val="bg1">
                      <a:alpha val="0"/>
                    </a:schemeClr>
                  </a:solidFill>
                </a:ln>
                <a:solidFill>
                  <a:schemeClr val="tx1">
                    <a:lumMod val="75000"/>
                    <a:lumOff val="25000"/>
                  </a:schemeClr>
                </a:solidFill>
              </a:rPr>
              <a:t>PORT 80</a:t>
            </a:r>
          </a:p>
        </p:txBody>
      </p:sp>
      <p:sp>
        <p:nvSpPr>
          <p:cNvPr id="32" name="Right Arrow 31"/>
          <p:cNvSpPr/>
          <p:nvPr/>
        </p:nvSpPr>
        <p:spPr bwMode="auto">
          <a:xfrm>
            <a:off x="7411523" y="4588682"/>
            <a:ext cx="1185564" cy="673097"/>
          </a:xfrm>
          <a:prstGeom prst="rightArrow">
            <a:avLst>
              <a:gd name="adj1" fmla="val 74419"/>
              <a:gd name="adj2" fmla="val 50000"/>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92" tIns="60945" rIns="121892" bIns="60945" numCol="1" rtlCol="0" anchor="ctr" anchorCtr="0" compatLnSpc="1">
            <a:prstTxWarp prst="textNoShape">
              <a:avLst/>
            </a:prstTxWarp>
          </a:bodyPr>
          <a:lstStyle/>
          <a:p>
            <a:pPr algn="ctr" defTabSz="913978" fontAlgn="base">
              <a:spcBef>
                <a:spcPct val="0"/>
              </a:spcBef>
              <a:spcAft>
                <a:spcPct val="0"/>
              </a:spcAft>
            </a:pPr>
            <a:r>
              <a:rPr lang="en-US" sz="1176" b="1" dirty="0">
                <a:ln>
                  <a:solidFill>
                    <a:schemeClr val="bg1">
                      <a:alpha val="0"/>
                    </a:schemeClr>
                  </a:solidFill>
                </a:ln>
                <a:solidFill>
                  <a:schemeClr val="tx1">
                    <a:lumMod val="75000"/>
                    <a:lumOff val="25000"/>
                  </a:schemeClr>
                </a:solidFill>
              </a:rPr>
              <a:t>PORT 80</a:t>
            </a:r>
          </a:p>
        </p:txBody>
      </p:sp>
      <p:sp>
        <p:nvSpPr>
          <p:cNvPr id="37" name="Rectangle 36"/>
          <p:cNvSpPr/>
          <p:nvPr/>
        </p:nvSpPr>
        <p:spPr bwMode="auto">
          <a:xfrm>
            <a:off x="798572" y="1639387"/>
            <a:ext cx="2575080" cy="220025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73" fontAlgn="base">
              <a:spcBef>
                <a:spcPct val="0"/>
              </a:spcBef>
              <a:spcAft>
                <a:spcPct val="0"/>
              </a:spcAft>
            </a:pPr>
            <a:endParaRPr lang="en-US" sz="1961" dirty="0">
              <a:solidFill>
                <a:srgbClr val="F1F430"/>
              </a:solidFill>
            </a:endParaRPr>
          </a:p>
        </p:txBody>
      </p:sp>
    </p:spTree>
    <p:extLst>
      <p:ext uri="{BB962C8B-B14F-4D97-AF65-F5344CB8AC3E}">
        <p14:creationId xmlns:p14="http://schemas.microsoft.com/office/powerpoint/2010/main" val="35568998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PaaS Services</a:t>
            </a:r>
            <a:endParaRPr lang="he-IL" dirty="0"/>
          </a:p>
        </p:txBody>
      </p:sp>
      <p:sp>
        <p:nvSpPr>
          <p:cNvPr id="3" name="Content Placeholder 2"/>
          <p:cNvSpPr>
            <a:spLocks noGrp="1"/>
          </p:cNvSpPr>
          <p:nvPr>
            <p:ph idx="1"/>
          </p:nvPr>
        </p:nvSpPr>
        <p:spPr/>
        <p:txBody>
          <a:bodyPr>
            <a:normAutofit fontScale="70000" lnSpcReduction="20000"/>
          </a:bodyPr>
          <a:lstStyle/>
          <a:p>
            <a:pPr marL="0" indent="0">
              <a:buNone/>
            </a:pPr>
            <a:r>
              <a:rPr lang="en-US" sz="4133" dirty="0">
                <a:solidFill>
                  <a:srgbClr val="008000"/>
                </a:solidFill>
              </a:rPr>
              <a:t>There are many PaaS services such as:</a:t>
            </a:r>
          </a:p>
          <a:p>
            <a:pPr lvl="1"/>
            <a:r>
              <a:rPr lang="en-US" dirty="0"/>
              <a:t>Application &amp; Web site deployment to an existing VM Image</a:t>
            </a:r>
          </a:p>
          <a:p>
            <a:pPr lvl="1"/>
            <a:r>
              <a:rPr lang="en-US" dirty="0"/>
              <a:t>Authentication, Identity &amp; Access Control</a:t>
            </a:r>
          </a:p>
          <a:p>
            <a:pPr lvl="1"/>
            <a:r>
              <a:rPr lang="en-US" dirty="0"/>
              <a:t>Application Services</a:t>
            </a:r>
          </a:p>
          <a:p>
            <a:pPr lvl="2"/>
            <a:r>
              <a:rPr lang="en-US" dirty="0"/>
              <a:t>Web, Mobile, Logic</a:t>
            </a:r>
          </a:p>
          <a:p>
            <a:pPr lvl="1"/>
            <a:r>
              <a:rPr lang="en-US" dirty="0"/>
              <a:t>Cloud Containers</a:t>
            </a:r>
          </a:p>
          <a:p>
            <a:pPr lvl="2"/>
            <a:r>
              <a:rPr lang="en-US" dirty="0"/>
              <a:t>Docker, Service Fabric</a:t>
            </a:r>
          </a:p>
          <a:p>
            <a:pPr lvl="1"/>
            <a:r>
              <a:rPr lang="en-US" dirty="0"/>
              <a:t>Databases (SQL &amp; No SQL)</a:t>
            </a:r>
          </a:p>
          <a:p>
            <a:pPr lvl="1"/>
            <a:r>
              <a:rPr lang="en-US" dirty="0"/>
              <a:t>Content Delivery Network (CDN)</a:t>
            </a:r>
          </a:p>
          <a:p>
            <a:pPr lvl="1"/>
            <a:r>
              <a:rPr lang="en-US" dirty="0"/>
              <a:t>Messaging, Queues &amp; Service Bus</a:t>
            </a:r>
          </a:p>
          <a:p>
            <a:pPr lvl="1"/>
            <a:r>
              <a:rPr lang="en-US" dirty="0"/>
              <a:t>Distributed Cache</a:t>
            </a:r>
          </a:p>
          <a:p>
            <a:pPr lvl="1"/>
            <a:r>
              <a:rPr lang="en-US" dirty="0"/>
              <a:t>Business Workflows</a:t>
            </a:r>
          </a:p>
          <a:p>
            <a:pPr lvl="1"/>
            <a:r>
              <a:rPr lang="en-US" dirty="0"/>
              <a:t>Video (Media) Transcoding &amp; </a:t>
            </a:r>
            <a:br>
              <a:rPr lang="en-US" dirty="0"/>
            </a:br>
            <a:r>
              <a:rPr lang="en-US" dirty="0"/>
              <a:t>Streaming</a:t>
            </a:r>
          </a:p>
          <a:p>
            <a:pPr lvl="1"/>
            <a:r>
              <a:rPr lang="en-US" dirty="0"/>
              <a:t>Business Analytics, BI &amp; Reporting</a:t>
            </a:r>
          </a:p>
          <a:p>
            <a:pPr lvl="1"/>
            <a:r>
              <a:rPr lang="en-US" dirty="0"/>
              <a:t>HPC &amp; Big Data</a:t>
            </a:r>
          </a:p>
          <a:p>
            <a:pPr lvl="1"/>
            <a:r>
              <a:rPr lang="en-US" dirty="0" err="1"/>
              <a:t>IoT</a:t>
            </a:r>
            <a:r>
              <a:rPr lang="en-US" dirty="0"/>
              <a:t> event streaming</a:t>
            </a:r>
          </a:p>
        </p:txBody>
      </p:sp>
      <p:pic>
        <p:nvPicPr>
          <p:cNvPr id="4" name="Picture 2">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5998" y="2569482"/>
            <a:ext cx="5384621" cy="336037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0545681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Compute Continuum</a:t>
            </a:r>
          </a:p>
        </p:txBody>
      </p:sp>
      <p:sp>
        <p:nvSpPr>
          <p:cNvPr id="6" name="TextBox 5"/>
          <p:cNvSpPr txBox="1"/>
          <p:nvPr/>
        </p:nvSpPr>
        <p:spPr>
          <a:xfrm>
            <a:off x="195375" y="4709865"/>
            <a:ext cx="1269755" cy="695832"/>
          </a:xfrm>
          <a:prstGeom prst="rect">
            <a:avLst/>
          </a:prstGeom>
          <a:noFill/>
        </p:spPr>
        <p:txBody>
          <a:bodyPr wrap="square" rtlCol="0">
            <a:spAutoFit/>
          </a:bodyPr>
          <a:lstStyle/>
          <a:p>
            <a:pPr algn="ctr" defTabSz="914262"/>
            <a:r>
              <a:rPr lang="en-US" sz="1961" b="1" dirty="0">
                <a:effectLst>
                  <a:outerShdw blurRad="38100" dist="38100" dir="2700000" algn="tl">
                    <a:srgbClr val="000000">
                      <a:alpha val="43137"/>
                    </a:srgbClr>
                  </a:outerShdw>
                </a:effectLst>
              </a:rPr>
              <a:t>Ultimate </a:t>
            </a:r>
          </a:p>
          <a:p>
            <a:pPr algn="ctr" defTabSz="914262"/>
            <a:r>
              <a:rPr lang="en-US" sz="1961" b="1" dirty="0">
                <a:effectLst>
                  <a:outerShdw blurRad="38100" dist="38100" dir="2700000" algn="tl">
                    <a:srgbClr val="000000">
                      <a:alpha val="43137"/>
                    </a:srgbClr>
                  </a:outerShdw>
                </a:effectLst>
              </a:rPr>
              <a:t>Control</a:t>
            </a:r>
          </a:p>
        </p:txBody>
      </p:sp>
      <p:sp>
        <p:nvSpPr>
          <p:cNvPr id="7" name="TextBox 6"/>
          <p:cNvSpPr txBox="1"/>
          <p:nvPr/>
        </p:nvSpPr>
        <p:spPr>
          <a:xfrm>
            <a:off x="10353415" y="4709865"/>
            <a:ext cx="1941979" cy="695832"/>
          </a:xfrm>
          <a:prstGeom prst="rect">
            <a:avLst/>
          </a:prstGeom>
          <a:noFill/>
        </p:spPr>
        <p:txBody>
          <a:bodyPr wrap="square" rtlCol="0">
            <a:spAutoFit/>
          </a:bodyPr>
          <a:lstStyle/>
          <a:p>
            <a:pPr algn="ctr" defTabSz="914262"/>
            <a:r>
              <a:rPr lang="en-US" sz="1961" b="1" dirty="0">
                <a:effectLst>
                  <a:outerShdw blurRad="38100" dist="38100" dir="2700000" algn="tl">
                    <a:srgbClr val="000000">
                      <a:alpha val="43137"/>
                    </a:srgbClr>
                  </a:outerShdw>
                </a:effectLst>
              </a:rPr>
              <a:t>Rapid </a:t>
            </a:r>
          </a:p>
          <a:p>
            <a:pPr algn="ctr" defTabSz="914262"/>
            <a:r>
              <a:rPr lang="en-US" sz="1961" b="1" dirty="0">
                <a:effectLst>
                  <a:outerShdw blurRad="38100" dist="38100" dir="2700000" algn="tl">
                    <a:srgbClr val="000000">
                      <a:alpha val="43137"/>
                    </a:srgbClr>
                  </a:outerShdw>
                </a:effectLst>
              </a:rPr>
              <a:t>Development</a:t>
            </a:r>
          </a:p>
        </p:txBody>
      </p:sp>
      <p:sp>
        <p:nvSpPr>
          <p:cNvPr id="2" name="Rectangle 1"/>
          <p:cNvSpPr/>
          <p:nvPr/>
        </p:nvSpPr>
        <p:spPr bwMode="auto">
          <a:xfrm>
            <a:off x="1740215" y="2383765"/>
            <a:ext cx="1867287" cy="1941979"/>
          </a:xfrm>
          <a:prstGeom prst="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0" tIns="45713" rIns="0" bIns="45713" numCol="1" rtlCol="0" anchor="ctr" anchorCtr="0" compatLnSpc="1">
            <a:prstTxWarp prst="textNoShape">
              <a:avLst/>
            </a:prstTxWarp>
          </a:bodyPr>
          <a:lstStyle/>
          <a:p>
            <a:pPr algn="ctr" defTabSz="913997" fontAlgn="base">
              <a:spcBef>
                <a:spcPct val="0"/>
              </a:spcBef>
              <a:spcAft>
                <a:spcPct val="0"/>
              </a:spcAft>
            </a:pPr>
            <a:r>
              <a:rPr lang="en-US" sz="2745" dirty="0">
                <a:solidFill>
                  <a:schemeClr val="bg1"/>
                </a:solidFill>
              </a:rPr>
              <a:t>VMs</a:t>
            </a:r>
          </a:p>
        </p:txBody>
      </p:sp>
      <p:sp>
        <p:nvSpPr>
          <p:cNvPr id="8" name="Rectangle 7"/>
          <p:cNvSpPr/>
          <p:nvPr/>
        </p:nvSpPr>
        <p:spPr bwMode="auto">
          <a:xfrm>
            <a:off x="3906269" y="2383765"/>
            <a:ext cx="1867287" cy="1941979"/>
          </a:xfrm>
          <a:prstGeom prst="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0" tIns="45713" rIns="0" bIns="45713" numCol="1" rtlCol="0" anchor="ctr" anchorCtr="0" compatLnSpc="1">
            <a:prstTxWarp prst="textNoShape">
              <a:avLst/>
            </a:prstTxWarp>
          </a:bodyPr>
          <a:lstStyle/>
          <a:p>
            <a:pPr algn="ctr" defTabSz="913997" fontAlgn="base">
              <a:spcBef>
                <a:spcPct val="0"/>
              </a:spcBef>
              <a:spcAft>
                <a:spcPct val="0"/>
              </a:spcAft>
            </a:pPr>
            <a:r>
              <a:rPr lang="en-US" sz="2745" dirty="0">
                <a:solidFill>
                  <a:schemeClr val="bg1"/>
                </a:solidFill>
              </a:rPr>
              <a:t>VM Extensions</a:t>
            </a:r>
          </a:p>
        </p:txBody>
      </p:sp>
      <p:sp>
        <p:nvSpPr>
          <p:cNvPr id="10" name="Rectangle 9"/>
          <p:cNvSpPr/>
          <p:nvPr/>
        </p:nvSpPr>
        <p:spPr bwMode="auto">
          <a:xfrm>
            <a:off x="6096001" y="2383765"/>
            <a:ext cx="1867287" cy="1941979"/>
          </a:xfrm>
          <a:prstGeom prst="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0" tIns="45713" rIns="0" bIns="45713" numCol="1" rtlCol="0" anchor="ctr" anchorCtr="0" compatLnSpc="1">
            <a:prstTxWarp prst="textNoShape">
              <a:avLst/>
            </a:prstTxWarp>
          </a:bodyPr>
          <a:lstStyle/>
          <a:p>
            <a:pPr algn="ctr" defTabSz="913997" fontAlgn="base">
              <a:spcBef>
                <a:spcPct val="0"/>
              </a:spcBef>
              <a:spcAft>
                <a:spcPct val="0"/>
              </a:spcAft>
            </a:pPr>
            <a:r>
              <a:rPr lang="en-US" sz="2745" dirty="0">
                <a:solidFill>
                  <a:schemeClr val="bg1"/>
                </a:solidFill>
              </a:rPr>
              <a:t>Service Fabric</a:t>
            </a:r>
          </a:p>
        </p:txBody>
      </p:sp>
      <p:sp>
        <p:nvSpPr>
          <p:cNvPr id="12" name="Rectangle 11"/>
          <p:cNvSpPr/>
          <p:nvPr/>
        </p:nvSpPr>
        <p:spPr bwMode="auto">
          <a:xfrm>
            <a:off x="8262054" y="2383765"/>
            <a:ext cx="1867287" cy="1941979"/>
          </a:xfrm>
          <a:prstGeom prst="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0" tIns="45713" rIns="0" bIns="45713" numCol="1" rtlCol="0" anchor="ctr" anchorCtr="0" compatLnSpc="1">
            <a:prstTxWarp prst="textNoShape">
              <a:avLst/>
            </a:prstTxWarp>
          </a:bodyPr>
          <a:lstStyle/>
          <a:p>
            <a:pPr algn="ctr" defTabSz="913997" fontAlgn="base">
              <a:spcBef>
                <a:spcPct val="0"/>
              </a:spcBef>
              <a:spcAft>
                <a:spcPct val="0"/>
              </a:spcAft>
            </a:pPr>
            <a:r>
              <a:rPr lang="en-US" sz="2745" dirty="0">
                <a:solidFill>
                  <a:schemeClr val="bg1"/>
                </a:solidFill>
              </a:rPr>
              <a:t>App Service</a:t>
            </a:r>
          </a:p>
        </p:txBody>
      </p:sp>
      <p:sp>
        <p:nvSpPr>
          <p:cNvPr id="11" name="TextBox 10"/>
          <p:cNvSpPr txBox="1"/>
          <p:nvPr/>
        </p:nvSpPr>
        <p:spPr>
          <a:xfrm>
            <a:off x="195375" y="1471276"/>
            <a:ext cx="1269755" cy="394082"/>
          </a:xfrm>
          <a:prstGeom prst="rect">
            <a:avLst/>
          </a:prstGeom>
          <a:noFill/>
        </p:spPr>
        <p:txBody>
          <a:bodyPr wrap="square" rtlCol="0">
            <a:spAutoFit/>
          </a:bodyPr>
          <a:lstStyle/>
          <a:p>
            <a:pPr algn="ctr" defTabSz="914262"/>
            <a:r>
              <a:rPr lang="en-US" sz="1961" b="1" dirty="0">
                <a:effectLst>
                  <a:outerShdw blurRad="38100" dist="38100" dir="2700000" algn="tl">
                    <a:srgbClr val="000000">
                      <a:alpha val="43137"/>
                    </a:srgbClr>
                  </a:outerShdw>
                </a:effectLst>
              </a:rPr>
              <a:t>IaaS</a:t>
            </a:r>
          </a:p>
        </p:txBody>
      </p:sp>
      <p:sp>
        <p:nvSpPr>
          <p:cNvPr id="13" name="TextBox 12"/>
          <p:cNvSpPr txBox="1"/>
          <p:nvPr/>
        </p:nvSpPr>
        <p:spPr>
          <a:xfrm>
            <a:off x="10540143" y="1471276"/>
            <a:ext cx="1269755" cy="394082"/>
          </a:xfrm>
          <a:prstGeom prst="rect">
            <a:avLst/>
          </a:prstGeom>
          <a:noFill/>
        </p:spPr>
        <p:txBody>
          <a:bodyPr wrap="square" rtlCol="0">
            <a:spAutoFit/>
          </a:bodyPr>
          <a:lstStyle/>
          <a:p>
            <a:pPr algn="ctr" defTabSz="914262"/>
            <a:r>
              <a:rPr lang="en-US" sz="1961" b="1" dirty="0">
                <a:effectLst>
                  <a:outerShdw blurRad="38100" dist="38100" dir="2700000" algn="tl">
                    <a:srgbClr val="000000">
                      <a:alpha val="43137"/>
                    </a:srgbClr>
                  </a:outerShdw>
                </a:effectLst>
              </a:rPr>
              <a:t>PaaS</a:t>
            </a:r>
          </a:p>
        </p:txBody>
      </p:sp>
      <p:sp>
        <p:nvSpPr>
          <p:cNvPr id="14" name="Left-Right Arrow 13"/>
          <p:cNvSpPr/>
          <p:nvPr/>
        </p:nvSpPr>
        <p:spPr>
          <a:xfrm>
            <a:off x="1465128" y="1412777"/>
            <a:ext cx="8888285" cy="509188"/>
          </a:xfrm>
          <a:prstGeom prst="leftRightArrow">
            <a:avLst/>
          </a:prstGeom>
          <a:gradFill>
            <a:gsLst>
              <a:gs pos="0">
                <a:srgbClr val="7030A0"/>
              </a:gs>
              <a:gs pos="100000">
                <a:schemeClr val="accent4">
                  <a:lumMod val="40000"/>
                  <a:lumOff val="60000"/>
                </a:schemeClr>
              </a:gs>
            </a:gsLst>
            <a:lin ang="0" scaled="0"/>
          </a:gra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97" fontAlgn="base">
              <a:spcBef>
                <a:spcPct val="0"/>
              </a:spcBef>
              <a:spcAft>
                <a:spcPct val="0"/>
              </a:spcAft>
            </a:pPr>
            <a:endParaRPr lang="en-US" sz="1961">
              <a:solidFill>
                <a:schemeClr val="tx1"/>
              </a:solidFill>
            </a:endParaRPr>
          </a:p>
        </p:txBody>
      </p:sp>
      <p:sp>
        <p:nvSpPr>
          <p:cNvPr id="15" name="Left-Right Arrow 14"/>
          <p:cNvSpPr/>
          <p:nvPr/>
        </p:nvSpPr>
        <p:spPr>
          <a:xfrm>
            <a:off x="1460168" y="4802206"/>
            <a:ext cx="8967939" cy="509188"/>
          </a:xfrm>
          <a:prstGeom prst="leftRightArrow">
            <a:avLst/>
          </a:prstGeom>
          <a:gradFill>
            <a:gsLst>
              <a:gs pos="0">
                <a:srgbClr val="7030A0"/>
              </a:gs>
              <a:gs pos="100000">
                <a:schemeClr val="accent4">
                  <a:lumMod val="40000"/>
                  <a:lumOff val="60000"/>
                </a:schemeClr>
              </a:gs>
            </a:gsLst>
            <a:lin ang="0" scaled="0"/>
          </a:gra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97" fontAlgn="base">
              <a:spcBef>
                <a:spcPct val="0"/>
              </a:spcBef>
              <a:spcAft>
                <a:spcPct val="0"/>
              </a:spcAft>
            </a:pPr>
            <a:endParaRPr lang="en-US" sz="1961">
              <a:solidFill>
                <a:schemeClr val="tx1"/>
              </a:solidFill>
            </a:endParaRPr>
          </a:p>
        </p:txBody>
      </p:sp>
    </p:spTree>
    <p:extLst>
      <p:ext uri="{BB962C8B-B14F-4D97-AF65-F5344CB8AC3E}">
        <p14:creationId xmlns:p14="http://schemas.microsoft.com/office/powerpoint/2010/main" val="35306113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10" grpId="0" animBg="1"/>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Storage - Azure BLOB Storage</a:t>
            </a:r>
            <a:endParaRPr lang="he-IL" dirty="0"/>
          </a:p>
        </p:txBody>
      </p:sp>
      <p:sp>
        <p:nvSpPr>
          <p:cNvPr id="5" name="Content Placeholder 4"/>
          <p:cNvSpPr>
            <a:spLocks noGrp="1"/>
          </p:cNvSpPr>
          <p:nvPr>
            <p:ph idx="1"/>
          </p:nvPr>
        </p:nvSpPr>
        <p:spPr/>
        <p:txBody>
          <a:bodyPr/>
          <a:lstStyle/>
          <a:p>
            <a:r>
              <a:rPr lang="en-US" dirty="0"/>
              <a:t>BLOB – Binary Large </a:t>
            </a:r>
            <a:r>
              <a:rPr lang="en-US" dirty="0" err="1"/>
              <a:t>OBject</a:t>
            </a:r>
            <a:endParaRPr lang="en-US" dirty="0"/>
          </a:p>
          <a:p>
            <a:r>
              <a:rPr lang="en-US" dirty="0"/>
              <a:t>Storage for any type of entity such as binary files and text documents</a:t>
            </a:r>
          </a:p>
          <a:p>
            <a:r>
              <a:rPr lang="en-US" dirty="0"/>
              <a:t>Distributed File Service (DFS)</a:t>
            </a:r>
            <a:endParaRPr lang="he-IL" dirty="0"/>
          </a:p>
          <a:p>
            <a:pPr lvl="1"/>
            <a:r>
              <a:rPr lang="en-US" dirty="0"/>
              <a:t>Scalability and High availability</a:t>
            </a:r>
          </a:p>
          <a:p>
            <a:r>
              <a:rPr lang="en-US" dirty="0"/>
              <a:t>BLOB file is distributed between multiple server and replicated at least 3 times</a:t>
            </a:r>
          </a:p>
          <a:p>
            <a:endParaRPr lang="en-US" dirty="0">
              <a:hlinkClick r:id="" action="ppaction://noaction"/>
            </a:endParaRPr>
          </a:p>
        </p:txBody>
      </p:sp>
      <p:sp>
        <p:nvSpPr>
          <p:cNvPr id="4" name="Slide Number Placeholder 3"/>
          <p:cNvSpPr>
            <a:spLocks noGrp="1"/>
          </p:cNvSpPr>
          <p:nvPr>
            <p:ph type="sldNum" sz="quarter" idx="12"/>
          </p:nvPr>
        </p:nvSpPr>
        <p:spPr>
          <a:xfrm>
            <a:off x="-203375272" y="6356353"/>
            <a:ext cx="567882561" cy="365125"/>
          </a:xfrm>
        </p:spPr>
        <p:txBody>
          <a:bodyPr/>
          <a:lstStyle/>
          <a:p>
            <a:fld id="{AA986F54-24DE-4AB4-95BF-72E7F2EFFBC6}" type="slidenum">
              <a:rPr lang="en-US" smtClean="0">
                <a:solidFill>
                  <a:prstClr val="black">
                    <a:tint val="75000"/>
                  </a:prstClr>
                </a:solidFill>
              </a:rPr>
              <a:pPr/>
              <a:t>37</a:t>
            </a:fld>
            <a:endParaRPr lang="en-US">
              <a:solidFill>
                <a:prstClr val="black">
                  <a:tint val="75000"/>
                </a:prstClr>
              </a:solidFill>
            </a:endParaRPr>
          </a:p>
        </p:txBody>
      </p:sp>
      <p:sp>
        <p:nvSpPr>
          <p:cNvPr id="3" name="Rectangle 2"/>
          <p:cNvSpPr/>
          <p:nvPr/>
        </p:nvSpPr>
        <p:spPr>
          <a:xfrm>
            <a:off x="609600" y="44451"/>
            <a:ext cx="184731" cy="369332"/>
          </a:xfrm>
          <a:prstGeom prst="rect">
            <a:avLst/>
          </a:prstGeom>
        </p:spPr>
        <p:txBody>
          <a:bodyPr wrap="none">
            <a:spAutoFit/>
          </a:bodyPr>
          <a:lstStyle/>
          <a:p>
            <a:endParaRPr lang="he-IL" dirty="0"/>
          </a:p>
        </p:txBody>
      </p:sp>
    </p:spTree>
    <p:extLst>
      <p:ext uri="{BB962C8B-B14F-4D97-AF65-F5344CB8AC3E}">
        <p14:creationId xmlns:p14="http://schemas.microsoft.com/office/powerpoint/2010/main" val="29032479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Blob Storage Concepts</a:t>
            </a:r>
          </a:p>
        </p:txBody>
      </p:sp>
      <p:grpSp>
        <p:nvGrpSpPr>
          <p:cNvPr id="5" name="Group 4"/>
          <p:cNvGrpSpPr/>
          <p:nvPr/>
        </p:nvGrpSpPr>
        <p:grpSpPr>
          <a:xfrm>
            <a:off x="1200498" y="1391651"/>
            <a:ext cx="9791005" cy="4964702"/>
            <a:chOff x="1199456" y="1391651"/>
            <a:chExt cx="9791005" cy="4964702"/>
          </a:xfrm>
        </p:grpSpPr>
        <p:sp>
          <p:nvSpPr>
            <p:cNvPr id="66" name="Rounded Rectangle 65"/>
            <p:cNvSpPr/>
            <p:nvPr/>
          </p:nvSpPr>
          <p:spPr>
            <a:xfrm>
              <a:off x="6277934" y="2058672"/>
              <a:ext cx="220071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l" defTabSz="1555685" rtl="0">
                <a:lnSpc>
                  <a:spcPct val="90000"/>
                </a:lnSpc>
                <a:spcBef>
                  <a:spcPct val="0"/>
                </a:spcBef>
                <a:spcAft>
                  <a:spcPct val="35000"/>
                </a:spcAft>
              </a:pPr>
              <a:r>
                <a:rPr lang="en-US" sz="2800" dirty="0">
                  <a:solidFill>
                    <a:srgbClr val="595959">
                      <a:alpha val="98824"/>
                    </a:srgbClr>
                  </a:solidFill>
                  <a:latin typeface="Segoe UI Light" pitchFamily="34" charset="0"/>
                </a:rPr>
                <a:t>Blob</a:t>
              </a:r>
            </a:p>
          </p:txBody>
        </p:sp>
        <p:sp>
          <p:nvSpPr>
            <p:cNvPr id="69" name="Rounded Rectangle 68"/>
            <p:cNvSpPr/>
            <p:nvPr/>
          </p:nvSpPr>
          <p:spPr>
            <a:xfrm>
              <a:off x="3704629" y="2058673"/>
              <a:ext cx="2444678"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l" defTabSz="1555685" rtl="0">
                <a:lnSpc>
                  <a:spcPct val="90000"/>
                </a:lnSpc>
                <a:spcBef>
                  <a:spcPct val="0"/>
                </a:spcBef>
                <a:spcAft>
                  <a:spcPct val="35000"/>
                </a:spcAft>
              </a:pPr>
              <a:r>
                <a:rPr lang="en-US" sz="2800" dirty="0">
                  <a:solidFill>
                    <a:srgbClr val="595959">
                      <a:alpha val="98824"/>
                    </a:srgbClr>
                  </a:solidFill>
                  <a:latin typeface="Segoe UI Light" pitchFamily="34" charset="0"/>
                </a:rPr>
                <a:t>Container</a:t>
              </a:r>
            </a:p>
          </p:txBody>
        </p:sp>
        <p:sp>
          <p:nvSpPr>
            <p:cNvPr id="72" name="Rounded Rectangle 71"/>
            <p:cNvSpPr/>
            <p:nvPr/>
          </p:nvSpPr>
          <p:spPr>
            <a:xfrm>
              <a:off x="1199456" y="2058673"/>
              <a:ext cx="2361146"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l" defTabSz="1555685" rtl="0">
                <a:lnSpc>
                  <a:spcPct val="90000"/>
                </a:lnSpc>
                <a:spcBef>
                  <a:spcPct val="0"/>
                </a:spcBef>
                <a:spcAft>
                  <a:spcPct val="35000"/>
                </a:spcAft>
              </a:pPr>
              <a:r>
                <a:rPr lang="en-US" sz="2800" dirty="0">
                  <a:solidFill>
                    <a:srgbClr val="595959">
                      <a:alpha val="98824"/>
                    </a:srgbClr>
                  </a:solidFill>
                  <a:latin typeface="Segoe UI Light" pitchFamily="34" charset="0"/>
                </a:rPr>
                <a:t>Account</a:t>
              </a:r>
              <a:endParaRPr lang="en-US" sz="3100" dirty="0">
                <a:solidFill>
                  <a:srgbClr val="595959">
                    <a:alpha val="98824"/>
                  </a:srgbClr>
                </a:solidFill>
                <a:latin typeface="Segoe UI Light" pitchFamily="34" charset="0"/>
              </a:endParaRPr>
            </a:p>
          </p:txBody>
        </p:sp>
        <p:sp>
          <p:nvSpPr>
            <p:cNvPr id="100" name="Rectangle 99"/>
            <p:cNvSpPr/>
            <p:nvPr/>
          </p:nvSpPr>
          <p:spPr bwMode="auto">
            <a:xfrm>
              <a:off x="1199456" y="1391651"/>
              <a:ext cx="9791004" cy="457200"/>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rtl="0" fontAlgn="base">
                <a:spcBef>
                  <a:spcPct val="0"/>
                </a:spcBef>
                <a:spcAft>
                  <a:spcPct val="0"/>
                </a:spcAft>
              </a:pPr>
              <a:r>
                <a:rPr lang="en-US" sz="2000" dirty="0">
                  <a:solidFill>
                    <a:srgbClr val="FFFFFF">
                      <a:alpha val="99000"/>
                    </a:srgbClr>
                  </a:solidFill>
                  <a:latin typeface="Consolas" pitchFamily="49" charset="0"/>
                  <a:cs typeface="Consolas" pitchFamily="49" charset="0"/>
                </a:rPr>
                <a:t>http://&lt;account&gt;.</a:t>
              </a:r>
              <a:r>
                <a:rPr lang="en-US" sz="2000" b="1" dirty="0">
                  <a:solidFill>
                    <a:srgbClr val="FFFFFF">
                      <a:alpha val="99000"/>
                    </a:srgbClr>
                  </a:solidFill>
                  <a:latin typeface="Consolas" pitchFamily="49" charset="0"/>
                  <a:cs typeface="Consolas" pitchFamily="49" charset="0"/>
                </a:rPr>
                <a:t>blob</a:t>
              </a:r>
              <a:r>
                <a:rPr lang="en-US" sz="2000" dirty="0">
                  <a:solidFill>
                    <a:srgbClr val="FFFFFF">
                      <a:alpha val="99000"/>
                    </a:srgbClr>
                  </a:solidFill>
                  <a:latin typeface="Consolas" pitchFamily="49" charset="0"/>
                  <a:cs typeface="Consolas" pitchFamily="49" charset="0"/>
                </a:rPr>
                <a:t>.core.windows.net/&lt;container&gt;/&lt;blobname&gt;</a:t>
              </a:r>
            </a:p>
          </p:txBody>
        </p:sp>
        <p:sp>
          <p:nvSpPr>
            <p:cNvPr id="105" name="Rounded Rectangle 104"/>
            <p:cNvSpPr/>
            <p:nvPr/>
          </p:nvSpPr>
          <p:spPr>
            <a:xfrm>
              <a:off x="8609712" y="2058673"/>
              <a:ext cx="2380749" cy="429606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l" defTabSz="1555685" rtl="0">
                <a:lnSpc>
                  <a:spcPct val="90000"/>
                </a:lnSpc>
                <a:spcBef>
                  <a:spcPct val="0"/>
                </a:spcBef>
                <a:spcAft>
                  <a:spcPct val="35000"/>
                </a:spcAft>
              </a:pPr>
              <a:r>
                <a:rPr lang="en-US" sz="2800" dirty="0">
                  <a:solidFill>
                    <a:srgbClr val="595959">
                      <a:alpha val="98824"/>
                    </a:srgbClr>
                  </a:solidFill>
                  <a:latin typeface="Segoe UI Light" pitchFamily="34" charset="0"/>
                </a:rPr>
                <a:t>Pages/ Blocks</a:t>
              </a:r>
            </a:p>
          </p:txBody>
        </p:sp>
        <p:cxnSp>
          <p:nvCxnSpPr>
            <p:cNvPr id="4" name="Straight Connector 3"/>
            <p:cNvCxnSpPr/>
            <p:nvPr/>
          </p:nvCxnSpPr>
          <p:spPr>
            <a:xfrm>
              <a:off x="2976302" y="4806492"/>
              <a:ext cx="1537854" cy="101830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2965912" y="3902482"/>
              <a:ext cx="1496291" cy="104948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1637051" y="4485927"/>
              <a:ext cx="148595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algn="l" rtl="0"/>
              <a:r>
                <a:rPr lang="en-US" sz="2000" dirty="0" err="1">
                  <a:solidFill>
                    <a:prstClr val="white">
                      <a:alpha val="99000"/>
                    </a:prstClr>
                  </a:solidFill>
                </a:rPr>
                <a:t>contoso</a:t>
              </a:r>
              <a:endParaRPr lang="en-US" sz="2000" dirty="0">
                <a:solidFill>
                  <a:prstClr val="white">
                    <a:alpha val="99000"/>
                  </a:prstClr>
                </a:solidFill>
              </a:endParaRPr>
            </a:p>
          </p:txBody>
        </p:sp>
        <p:cxnSp>
          <p:nvCxnSpPr>
            <p:cNvPr id="119" name="Straight Connector 118"/>
            <p:cNvCxnSpPr/>
            <p:nvPr/>
          </p:nvCxnSpPr>
          <p:spPr>
            <a:xfrm>
              <a:off x="5574029" y="5689718"/>
              <a:ext cx="10287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5501294" y="3964828"/>
              <a:ext cx="1273463" cy="6650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5501293" y="3341373"/>
              <a:ext cx="1195386" cy="75853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8005503" y="4494764"/>
              <a:ext cx="1589809" cy="90400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endCxn id="111" idx="1"/>
            </p:cNvCxnSpPr>
            <p:nvPr/>
          </p:nvCxnSpPr>
          <p:spPr>
            <a:xfrm flipV="1">
              <a:off x="7995111" y="3992348"/>
              <a:ext cx="1011020" cy="66867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6585347" y="3028918"/>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algn="l" rtl="0"/>
              <a:r>
                <a:rPr lang="en-US" sz="2000" dirty="0">
                  <a:solidFill>
                    <a:prstClr val="white">
                      <a:alpha val="99000"/>
                    </a:prstClr>
                  </a:solidFill>
                </a:rPr>
                <a:t>PIC01.JPG</a:t>
              </a:r>
            </a:p>
          </p:txBody>
        </p:sp>
        <p:sp>
          <p:nvSpPr>
            <p:cNvPr id="111" name="Rounded Rectangle 18"/>
            <p:cNvSpPr/>
            <p:nvPr/>
          </p:nvSpPr>
          <p:spPr>
            <a:xfrm>
              <a:off x="9006132" y="3640919"/>
              <a:ext cx="1585469" cy="7028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algn="l" rtl="0"/>
              <a:r>
                <a:rPr lang="en-US" sz="2000" dirty="0">
                  <a:solidFill>
                    <a:prstClr val="white">
                      <a:alpha val="99000"/>
                    </a:prstClr>
                  </a:solidFill>
                </a:rPr>
                <a:t>Block/Page</a:t>
              </a:r>
            </a:p>
          </p:txBody>
        </p:sp>
        <p:sp>
          <p:nvSpPr>
            <p:cNvPr id="115" name="Rectangle 114"/>
            <p:cNvSpPr/>
            <p:nvPr/>
          </p:nvSpPr>
          <p:spPr>
            <a:xfrm>
              <a:off x="9005922" y="4776149"/>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algn="l" rtl="0"/>
              <a:r>
                <a:rPr lang="en-US" sz="2000" dirty="0">
                  <a:solidFill>
                    <a:prstClr val="white">
                      <a:alpha val="99000"/>
                    </a:prstClr>
                  </a:solidFill>
                </a:rPr>
                <a:t>Block/Page</a:t>
              </a:r>
            </a:p>
          </p:txBody>
        </p:sp>
        <p:sp>
          <p:nvSpPr>
            <p:cNvPr id="117" name="Rectangle 116"/>
            <p:cNvSpPr/>
            <p:nvPr/>
          </p:nvSpPr>
          <p:spPr>
            <a:xfrm>
              <a:off x="6585346" y="4171921"/>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algn="l" rtl="0"/>
              <a:r>
                <a:rPr lang="en-US" sz="2000" dirty="0">
                  <a:solidFill>
                    <a:prstClr val="white">
                      <a:alpha val="99000"/>
                    </a:prstClr>
                  </a:solidFill>
                </a:rPr>
                <a:t>PIC02.JPG</a:t>
              </a:r>
            </a:p>
          </p:txBody>
        </p:sp>
        <p:sp>
          <p:nvSpPr>
            <p:cNvPr id="79" name="Rectangle 78"/>
            <p:cNvSpPr/>
            <p:nvPr/>
          </p:nvSpPr>
          <p:spPr>
            <a:xfrm>
              <a:off x="4200563" y="3638523"/>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algn="l" rtl="0"/>
              <a:r>
                <a:rPr lang="en-US" sz="2000" dirty="0">
                  <a:solidFill>
                    <a:prstClr val="white">
                      <a:alpha val="99000"/>
                    </a:prstClr>
                  </a:solidFill>
                </a:rPr>
                <a:t>images</a:t>
              </a:r>
            </a:p>
          </p:txBody>
        </p:sp>
        <p:sp>
          <p:nvSpPr>
            <p:cNvPr id="98" name="Rounded Rectangle 97"/>
            <p:cNvSpPr/>
            <p:nvPr/>
          </p:nvSpPr>
          <p:spPr>
            <a:xfrm>
              <a:off x="6585347" y="5333332"/>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algn="l" rtl="0"/>
              <a:r>
                <a:rPr lang="en-US" sz="2000" dirty="0">
                  <a:solidFill>
                    <a:prstClr val="white">
                      <a:alpha val="99000"/>
                    </a:prstClr>
                  </a:solidFill>
                </a:rPr>
                <a:t>VID1.AVI</a:t>
              </a:r>
            </a:p>
          </p:txBody>
        </p:sp>
        <p:sp>
          <p:nvSpPr>
            <p:cNvPr id="92" name="Rectangle 91"/>
            <p:cNvSpPr/>
            <p:nvPr/>
          </p:nvSpPr>
          <p:spPr>
            <a:xfrm>
              <a:off x="4200564" y="5333332"/>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algn="l" rtl="0"/>
              <a:r>
                <a:rPr lang="en-US" sz="2000" dirty="0">
                  <a:solidFill>
                    <a:prstClr val="white">
                      <a:alpha val="99000"/>
                    </a:prstClr>
                  </a:solidFill>
                </a:rPr>
                <a:t>videos</a:t>
              </a:r>
            </a:p>
          </p:txBody>
        </p:sp>
      </p:grpSp>
      <p:sp>
        <p:nvSpPr>
          <p:cNvPr id="3" name="Slide Number Placeholder 2"/>
          <p:cNvSpPr>
            <a:spLocks noGrp="1"/>
          </p:cNvSpPr>
          <p:nvPr>
            <p:ph type="sldNum" sz="quarter" idx="12"/>
          </p:nvPr>
        </p:nvSpPr>
        <p:spPr/>
        <p:txBody>
          <a:bodyPr/>
          <a:lstStyle/>
          <a:p>
            <a:fld id="{AA986F54-24DE-4AB4-95BF-72E7F2EFFBC6}" type="slidenum">
              <a:rPr lang="en-US" smtClean="0">
                <a:solidFill>
                  <a:prstClr val="black">
                    <a:tint val="75000"/>
                  </a:prstClr>
                </a:solidFill>
              </a:rPr>
              <a:pPr/>
              <a:t>38</a:t>
            </a:fld>
            <a:endParaRPr lang="en-US">
              <a:solidFill>
                <a:prstClr val="black">
                  <a:tint val="75000"/>
                </a:prstClr>
              </a:solidFill>
            </a:endParaRPr>
          </a:p>
        </p:txBody>
      </p:sp>
    </p:spTree>
    <p:extLst>
      <p:ext uri="{BB962C8B-B14F-4D97-AF65-F5344CB8AC3E}">
        <p14:creationId xmlns:p14="http://schemas.microsoft.com/office/powerpoint/2010/main" val="1862518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Storage - SQL Azure</a:t>
            </a:r>
            <a:endParaRPr lang="he-IL" dirty="0"/>
          </a:p>
        </p:txBody>
      </p:sp>
      <p:sp>
        <p:nvSpPr>
          <p:cNvPr id="3" name="Content Placeholder 2"/>
          <p:cNvSpPr>
            <a:spLocks noGrp="1"/>
          </p:cNvSpPr>
          <p:nvPr>
            <p:ph idx="1"/>
          </p:nvPr>
        </p:nvSpPr>
        <p:spPr/>
        <p:txBody>
          <a:bodyPr/>
          <a:lstStyle/>
          <a:p>
            <a:r>
              <a:rPr lang="en-US" dirty="0"/>
              <a:t>SQL Server in the cloud</a:t>
            </a:r>
          </a:p>
          <a:p>
            <a:r>
              <a:rPr lang="en-US" dirty="0"/>
              <a:t>No administrative overheads</a:t>
            </a:r>
          </a:p>
          <a:p>
            <a:r>
              <a:rPr lang="en-US" dirty="0"/>
              <a:t>Shared or Reserved (Dedicated) Hardware</a:t>
            </a:r>
          </a:p>
          <a:p>
            <a:r>
              <a:rPr lang="en-US" dirty="0"/>
              <a:t>High Availability</a:t>
            </a:r>
          </a:p>
          <a:p>
            <a:r>
              <a:rPr lang="en-US" dirty="0"/>
              <a:t>pay-as-you-grow pricing</a:t>
            </a:r>
          </a:p>
          <a:p>
            <a:r>
              <a:rPr lang="en-US" dirty="0"/>
              <a:t>Familiar Development Model</a:t>
            </a:r>
          </a:p>
          <a:p>
            <a:endParaRPr lang="en-US" dirty="0"/>
          </a:p>
          <a:p>
            <a:pPr marL="0" indent="0">
              <a:buNone/>
            </a:pPr>
            <a:endParaRPr lang="he-IL" dirty="0"/>
          </a:p>
        </p:txBody>
      </p:sp>
    </p:spTree>
    <p:extLst>
      <p:ext uri="{BB962C8B-B14F-4D97-AF65-F5344CB8AC3E}">
        <p14:creationId xmlns:p14="http://schemas.microsoft.com/office/powerpoint/2010/main" val="4261040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FA187EC-7E52-46F8-B1B8-CC7CCE44519A}"/>
              </a:ext>
            </a:extLst>
          </p:cNvPr>
          <p:cNvSpPr>
            <a:spLocks noGrp="1"/>
          </p:cNvSpPr>
          <p:nvPr>
            <p:ph type="title"/>
          </p:nvPr>
        </p:nvSpPr>
        <p:spPr>
          <a:xfrm>
            <a:off x="863029" y="1012004"/>
            <a:ext cx="3416158" cy="4795408"/>
          </a:xfrm>
        </p:spPr>
        <p:txBody>
          <a:bodyPr>
            <a:normAutofit/>
          </a:bodyPr>
          <a:lstStyle/>
          <a:p>
            <a:r>
              <a:rPr lang="en-IN" dirty="0">
                <a:solidFill>
                  <a:srgbClr val="FFFFFF"/>
                </a:solidFill>
              </a:rPr>
              <a:t>Why? </a:t>
            </a:r>
          </a:p>
        </p:txBody>
      </p:sp>
      <p:graphicFrame>
        <p:nvGraphicFramePr>
          <p:cNvPr id="5" name="Content Placeholder 2">
            <a:extLst>
              <a:ext uri="{FF2B5EF4-FFF2-40B4-BE49-F238E27FC236}">
                <a16:creationId xmlns:a16="http://schemas.microsoft.com/office/drawing/2014/main" id="{E0C74E00-DB2F-4B5C-B2F6-8783900831CB}"/>
              </a:ext>
            </a:extLst>
          </p:cNvPr>
          <p:cNvGraphicFramePr>
            <a:graphicFrameLocks noGrp="1"/>
          </p:cNvGraphicFramePr>
          <p:nvPr>
            <p:ph idx="1"/>
            <p:extLst>
              <p:ext uri="{D42A27DB-BD31-4B8C-83A1-F6EECF244321}">
                <p14:modId xmlns:p14="http://schemas.microsoft.com/office/powerpoint/2010/main" val="3580880538"/>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25522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Storage - Table Storage</a:t>
            </a:r>
            <a:endParaRPr lang="he-IL" dirty="0"/>
          </a:p>
        </p:txBody>
      </p:sp>
      <p:sp>
        <p:nvSpPr>
          <p:cNvPr id="3" name="Content Placeholder 2"/>
          <p:cNvSpPr>
            <a:spLocks noGrp="1"/>
          </p:cNvSpPr>
          <p:nvPr>
            <p:ph idx="1"/>
          </p:nvPr>
        </p:nvSpPr>
        <p:spPr/>
        <p:txBody>
          <a:bodyPr>
            <a:normAutofit fontScale="92500" lnSpcReduction="10000"/>
          </a:bodyPr>
          <a:lstStyle/>
          <a:p>
            <a:r>
              <a:rPr lang="en-US" sz="3000" dirty="0"/>
              <a:t>Not RDBMS  </a:t>
            </a:r>
          </a:p>
          <a:p>
            <a:pPr lvl="1"/>
            <a:r>
              <a:rPr lang="en-US" dirty="0"/>
              <a:t>No relationships between entities</a:t>
            </a:r>
          </a:p>
          <a:p>
            <a:pPr lvl="1"/>
            <a:r>
              <a:rPr lang="en-US" dirty="0" err="1"/>
              <a:t>NoSql</a:t>
            </a:r>
            <a:endParaRPr lang="en-US" dirty="0"/>
          </a:p>
          <a:p>
            <a:r>
              <a:rPr lang="en-US" sz="3000" dirty="0"/>
              <a:t>Entity can have up to 255 properties - Up to 1MB per entity</a:t>
            </a:r>
          </a:p>
          <a:p>
            <a:r>
              <a:rPr lang="en-US" sz="3000" dirty="0"/>
              <a:t>Mandatory Properties for every entity</a:t>
            </a:r>
          </a:p>
          <a:p>
            <a:pPr lvl="1"/>
            <a:r>
              <a:rPr lang="en-US" sz="2600" dirty="0" err="1"/>
              <a:t>PartitionKey</a:t>
            </a:r>
            <a:r>
              <a:rPr lang="en-US" sz="2600" dirty="0"/>
              <a:t> &amp; </a:t>
            </a:r>
            <a:r>
              <a:rPr lang="en-US" sz="2600" dirty="0" err="1"/>
              <a:t>RowKey</a:t>
            </a:r>
            <a:r>
              <a:rPr lang="en-US" sz="2600" dirty="0"/>
              <a:t> (only indexed properties)</a:t>
            </a:r>
          </a:p>
          <a:p>
            <a:pPr lvl="2"/>
            <a:r>
              <a:rPr lang="en-US" sz="2200" dirty="0"/>
              <a:t>Uniquely identifies an entity</a:t>
            </a:r>
          </a:p>
          <a:p>
            <a:pPr lvl="2"/>
            <a:r>
              <a:rPr lang="en-US" sz="2200" dirty="0"/>
              <a:t>Same </a:t>
            </a:r>
            <a:r>
              <a:rPr lang="en-US" sz="2200" dirty="0" err="1"/>
              <a:t>RowKey</a:t>
            </a:r>
            <a:r>
              <a:rPr lang="en-US" sz="2200" dirty="0"/>
              <a:t> can be used in different </a:t>
            </a:r>
            <a:r>
              <a:rPr lang="en-US" sz="2200" dirty="0" err="1"/>
              <a:t>PartitionKey</a:t>
            </a:r>
            <a:endParaRPr lang="en-US" sz="2200" dirty="0"/>
          </a:p>
          <a:p>
            <a:pPr lvl="2">
              <a:spcAft>
                <a:spcPts val="1200"/>
              </a:spcAft>
            </a:pPr>
            <a:r>
              <a:rPr lang="en-US" sz="2200" dirty="0"/>
              <a:t>Defines the sort order</a:t>
            </a:r>
          </a:p>
          <a:p>
            <a:pPr lvl="1"/>
            <a:r>
              <a:rPr lang="en-US" sz="2600" dirty="0"/>
              <a:t>Timestamp - </a:t>
            </a:r>
            <a:r>
              <a:rPr lang="en-US" dirty="0"/>
              <a:t>Optimistic Concurrency</a:t>
            </a:r>
          </a:p>
          <a:p>
            <a:r>
              <a:rPr lang="en-US" dirty="0"/>
              <a:t>Strongly consistent</a:t>
            </a:r>
          </a:p>
          <a:p>
            <a:pPr lvl="1"/>
            <a:endParaRPr lang="en-US" sz="2600" dirty="0"/>
          </a:p>
          <a:p>
            <a:endParaRPr lang="he-IL" dirty="0"/>
          </a:p>
          <a:p>
            <a:endParaRPr lang="he-IL" dirty="0"/>
          </a:p>
        </p:txBody>
      </p:sp>
    </p:spTree>
    <p:extLst>
      <p:ext uri="{BB962C8B-B14F-4D97-AF65-F5344CB8AC3E}">
        <p14:creationId xmlns:p14="http://schemas.microsoft.com/office/powerpoint/2010/main" val="6548871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Table Storage Concepts</a:t>
            </a:r>
          </a:p>
        </p:txBody>
      </p:sp>
      <p:grpSp>
        <p:nvGrpSpPr>
          <p:cNvPr id="4" name="Group 3"/>
          <p:cNvGrpSpPr/>
          <p:nvPr/>
        </p:nvGrpSpPr>
        <p:grpSpPr>
          <a:xfrm>
            <a:off x="2456406" y="1446213"/>
            <a:ext cx="7279188" cy="4297681"/>
            <a:chOff x="520701" y="1446213"/>
            <a:chExt cx="7279188" cy="4297681"/>
          </a:xfrm>
        </p:grpSpPr>
        <p:grpSp>
          <p:nvGrpSpPr>
            <p:cNvPr id="45" name="Group 4"/>
            <p:cNvGrpSpPr/>
            <p:nvPr/>
          </p:nvGrpSpPr>
          <p:grpSpPr>
            <a:xfrm>
              <a:off x="5599179" y="1446213"/>
              <a:ext cx="2200710" cy="4297680"/>
              <a:chOff x="5685541" y="393698"/>
              <a:chExt cx="2303725" cy="4297680"/>
            </a:xfrm>
          </p:grpSpPr>
          <p:sp>
            <p:nvSpPr>
              <p:cNvPr id="46" name="Rounded Rectangle 65"/>
              <p:cNvSpPr/>
              <p:nvPr/>
            </p:nvSpPr>
            <p:spPr>
              <a:xfrm>
                <a:off x="5685541" y="393698"/>
                <a:ext cx="2303725"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sp>
          <p:sp>
            <p:nvSpPr>
              <p:cNvPr id="47" name="Rounded Rectangle 4"/>
              <p:cNvSpPr/>
              <p:nvPr/>
            </p:nvSpPr>
            <p:spPr>
              <a:xfrm>
                <a:off x="5685541" y="393698"/>
                <a:ext cx="2303725"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l" defTabSz="1555685" rtl="0">
                  <a:lnSpc>
                    <a:spcPct val="90000"/>
                  </a:lnSpc>
                  <a:spcBef>
                    <a:spcPct val="0"/>
                  </a:spcBef>
                  <a:spcAft>
                    <a:spcPct val="35000"/>
                  </a:spcAft>
                </a:pPr>
                <a:r>
                  <a:rPr lang="en-US" sz="2800" dirty="0">
                    <a:solidFill>
                      <a:srgbClr val="595959">
                        <a:alpha val="98824"/>
                      </a:srgbClr>
                    </a:solidFill>
                    <a:latin typeface="Segoe UI Light" pitchFamily="34" charset="0"/>
                  </a:rPr>
                  <a:t>Entity</a:t>
                </a:r>
              </a:p>
            </p:txBody>
          </p:sp>
        </p:grpSp>
        <p:grpSp>
          <p:nvGrpSpPr>
            <p:cNvPr id="48" name="Group 5"/>
            <p:cNvGrpSpPr/>
            <p:nvPr/>
          </p:nvGrpSpPr>
          <p:grpSpPr>
            <a:xfrm>
              <a:off x="3010474" y="1446214"/>
              <a:ext cx="2460078" cy="4297680"/>
              <a:chOff x="2983350" y="355599"/>
              <a:chExt cx="2318237" cy="4297680"/>
            </a:xfrm>
          </p:grpSpPr>
          <p:sp>
            <p:nvSpPr>
              <p:cNvPr id="49" name="Rounded Rectangle 68"/>
              <p:cNvSpPr/>
              <p:nvPr/>
            </p:nvSpPr>
            <p:spPr>
              <a:xfrm>
                <a:off x="2997862" y="355599"/>
                <a:ext cx="2303725"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sp>
          <p:sp>
            <p:nvSpPr>
              <p:cNvPr id="50" name="Rounded Rectangle 6"/>
              <p:cNvSpPr/>
              <p:nvPr/>
            </p:nvSpPr>
            <p:spPr>
              <a:xfrm>
                <a:off x="2983350" y="355599"/>
                <a:ext cx="2299995"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l" defTabSz="1555685" rtl="0">
                  <a:lnSpc>
                    <a:spcPct val="90000"/>
                  </a:lnSpc>
                  <a:spcBef>
                    <a:spcPct val="0"/>
                  </a:spcBef>
                  <a:spcAft>
                    <a:spcPct val="35000"/>
                  </a:spcAft>
                </a:pPr>
                <a:r>
                  <a:rPr lang="en-US" sz="2800" dirty="0">
                    <a:solidFill>
                      <a:srgbClr val="595959">
                        <a:alpha val="98824"/>
                      </a:srgbClr>
                    </a:solidFill>
                    <a:latin typeface="Segoe UI Light" pitchFamily="34" charset="0"/>
                  </a:rPr>
                  <a:t>Table</a:t>
                </a:r>
              </a:p>
            </p:txBody>
          </p:sp>
        </p:grpSp>
        <p:grpSp>
          <p:nvGrpSpPr>
            <p:cNvPr id="51" name="Group 6"/>
            <p:cNvGrpSpPr/>
            <p:nvPr/>
          </p:nvGrpSpPr>
          <p:grpSpPr>
            <a:xfrm>
              <a:off x="520701" y="1446214"/>
              <a:ext cx="2361146" cy="4297680"/>
              <a:chOff x="222249" y="355599"/>
              <a:chExt cx="2303725" cy="4297680"/>
            </a:xfrm>
          </p:grpSpPr>
          <p:sp>
            <p:nvSpPr>
              <p:cNvPr id="52" name="Rounded Rectangle 71"/>
              <p:cNvSpPr/>
              <p:nvPr/>
            </p:nvSpPr>
            <p:spPr>
              <a:xfrm>
                <a:off x="222249" y="355599"/>
                <a:ext cx="2303725"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sp>
          <p:sp>
            <p:nvSpPr>
              <p:cNvPr id="53" name="Rounded Rectangle 8"/>
              <p:cNvSpPr/>
              <p:nvPr/>
            </p:nvSpPr>
            <p:spPr>
              <a:xfrm>
                <a:off x="222249" y="355599"/>
                <a:ext cx="2303725"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l" defTabSz="1555685" rtl="0">
                  <a:lnSpc>
                    <a:spcPct val="90000"/>
                  </a:lnSpc>
                  <a:spcBef>
                    <a:spcPct val="0"/>
                  </a:spcBef>
                  <a:spcAft>
                    <a:spcPct val="35000"/>
                  </a:spcAft>
                </a:pPr>
                <a:r>
                  <a:rPr lang="en-US" sz="2800" dirty="0">
                    <a:solidFill>
                      <a:srgbClr val="595959">
                        <a:alpha val="98824"/>
                      </a:srgbClr>
                    </a:solidFill>
                    <a:latin typeface="Segoe UI Light" pitchFamily="34" charset="0"/>
                  </a:rPr>
                  <a:t>Account</a:t>
                </a:r>
                <a:endParaRPr lang="en-US" sz="3100" dirty="0">
                  <a:solidFill>
                    <a:srgbClr val="595959">
                      <a:alpha val="98824"/>
                    </a:srgbClr>
                  </a:solidFill>
                  <a:latin typeface="Segoe UI Light" pitchFamily="34" charset="0"/>
                </a:endParaRPr>
              </a:p>
            </p:txBody>
          </p:sp>
        </p:grpSp>
        <p:cxnSp>
          <p:nvCxnSpPr>
            <p:cNvPr id="57" name="Straight Connector 56"/>
            <p:cNvCxnSpPr/>
            <p:nvPr/>
          </p:nvCxnSpPr>
          <p:spPr>
            <a:xfrm>
              <a:off x="2262875" y="3867665"/>
              <a:ext cx="1482811" cy="108739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2337016" y="3039763"/>
              <a:ext cx="1322173" cy="1000897"/>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958296" y="3602527"/>
              <a:ext cx="148595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algn="l" rtl="0"/>
              <a:r>
                <a:rPr lang="en-US" sz="2000" dirty="0" err="1">
                  <a:solidFill>
                    <a:prstClr val="white">
                      <a:alpha val="99000"/>
                    </a:prstClr>
                  </a:solidFill>
                </a:rPr>
                <a:t>contoso</a:t>
              </a:r>
              <a:endParaRPr lang="en-US" sz="2000" dirty="0">
                <a:solidFill>
                  <a:prstClr val="white">
                    <a:alpha val="99000"/>
                  </a:prstClr>
                </a:solidFill>
              </a:endParaRPr>
            </a:p>
          </p:txBody>
        </p:sp>
        <p:cxnSp>
          <p:nvCxnSpPr>
            <p:cNvPr id="61" name="Straight Connector 60"/>
            <p:cNvCxnSpPr/>
            <p:nvPr/>
          </p:nvCxnSpPr>
          <p:spPr>
            <a:xfrm>
              <a:off x="4808367" y="3101546"/>
              <a:ext cx="1287635" cy="49427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4845437" y="2656705"/>
              <a:ext cx="1250564" cy="53133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5906592" y="2360613"/>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algn="l" rtl="0"/>
              <a:r>
                <a:rPr lang="en-US" dirty="0">
                  <a:solidFill>
                    <a:prstClr val="white">
                      <a:alpha val="99000"/>
                    </a:prstClr>
                  </a:solidFill>
                </a:rPr>
                <a:t>Name =…</a:t>
              </a:r>
            </a:p>
            <a:p>
              <a:pPr algn="l" rtl="0"/>
              <a:r>
                <a:rPr lang="en-US" dirty="0">
                  <a:solidFill>
                    <a:prstClr val="white">
                      <a:alpha val="99000"/>
                    </a:prstClr>
                  </a:solidFill>
                </a:rPr>
                <a:t>Email = …</a:t>
              </a:r>
            </a:p>
          </p:txBody>
        </p:sp>
        <p:sp>
          <p:nvSpPr>
            <p:cNvPr id="68" name="Rectangle 67"/>
            <p:cNvSpPr/>
            <p:nvPr/>
          </p:nvSpPr>
          <p:spPr>
            <a:xfrm>
              <a:off x="5906591" y="3188556"/>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algn="l" rtl="0"/>
              <a:r>
                <a:rPr lang="en-US" dirty="0">
                  <a:solidFill>
                    <a:prstClr val="white">
                      <a:alpha val="99000"/>
                    </a:prstClr>
                  </a:solidFill>
                </a:rPr>
                <a:t>Name =…</a:t>
              </a:r>
            </a:p>
            <a:p>
              <a:pPr algn="l" rtl="0"/>
              <a:r>
                <a:rPr lang="en-US" dirty="0" err="1">
                  <a:solidFill>
                    <a:prstClr val="white">
                      <a:alpha val="99000"/>
                    </a:prstClr>
                  </a:solidFill>
                </a:rPr>
                <a:t>EMailAdd</a:t>
              </a:r>
              <a:r>
                <a:rPr lang="en-US" dirty="0">
                  <a:solidFill>
                    <a:prstClr val="white">
                      <a:alpha val="99000"/>
                    </a:prstClr>
                  </a:solidFill>
                </a:rPr>
                <a:t>= </a:t>
              </a:r>
            </a:p>
          </p:txBody>
        </p:sp>
        <p:sp>
          <p:nvSpPr>
            <p:cNvPr id="69" name="Rectangle 68"/>
            <p:cNvSpPr/>
            <p:nvPr/>
          </p:nvSpPr>
          <p:spPr>
            <a:xfrm>
              <a:off x="3521808" y="2774584"/>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algn="l" rtl="0"/>
              <a:r>
                <a:rPr lang="en-US" sz="2000" dirty="0">
                  <a:solidFill>
                    <a:prstClr val="white">
                      <a:alpha val="99000"/>
                    </a:prstClr>
                  </a:solidFill>
                </a:rPr>
                <a:t>customers</a:t>
              </a:r>
            </a:p>
          </p:txBody>
        </p:sp>
        <p:cxnSp>
          <p:nvCxnSpPr>
            <p:cNvPr id="74" name="Straight Connector 73"/>
            <p:cNvCxnSpPr/>
            <p:nvPr/>
          </p:nvCxnSpPr>
          <p:spPr>
            <a:xfrm>
              <a:off x="4808367" y="4769708"/>
              <a:ext cx="1287635" cy="49427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4845437" y="4324867"/>
              <a:ext cx="1250564" cy="53133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70" name="Rounded Rectangle 97"/>
            <p:cNvSpPr/>
            <p:nvPr/>
          </p:nvSpPr>
          <p:spPr>
            <a:xfrm>
              <a:off x="5906592" y="4844441"/>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algn="l" rtl="0"/>
              <a:r>
                <a:rPr lang="en-US" dirty="0">
                  <a:solidFill>
                    <a:prstClr val="white">
                      <a:alpha val="99000"/>
                    </a:prstClr>
                  </a:solidFill>
                </a:rPr>
                <a:t>Photo ID =…</a:t>
              </a:r>
            </a:p>
            <a:p>
              <a:pPr algn="l" rtl="0"/>
              <a:r>
                <a:rPr lang="en-US" dirty="0">
                  <a:solidFill>
                    <a:prstClr val="white">
                      <a:alpha val="99000"/>
                    </a:prstClr>
                  </a:solidFill>
                </a:rPr>
                <a:t>Date =…</a:t>
              </a:r>
            </a:p>
          </p:txBody>
        </p:sp>
        <p:sp>
          <p:nvSpPr>
            <p:cNvPr id="71" name="Rectangle 70"/>
            <p:cNvSpPr/>
            <p:nvPr/>
          </p:nvSpPr>
          <p:spPr>
            <a:xfrm>
              <a:off x="3521809" y="4430470"/>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algn="l" rtl="0"/>
              <a:r>
                <a:rPr lang="en-US" sz="2000" dirty="0">
                  <a:solidFill>
                    <a:prstClr val="white">
                      <a:alpha val="99000"/>
                    </a:prstClr>
                  </a:solidFill>
                </a:rPr>
                <a:t>photos</a:t>
              </a:r>
            </a:p>
          </p:txBody>
        </p:sp>
        <p:sp>
          <p:nvSpPr>
            <p:cNvPr id="72" name="Rounded Rectangle 97"/>
            <p:cNvSpPr/>
            <p:nvPr/>
          </p:nvSpPr>
          <p:spPr>
            <a:xfrm>
              <a:off x="5906592" y="4016499"/>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algn="l" rtl="0"/>
              <a:r>
                <a:rPr lang="en-US" dirty="0">
                  <a:solidFill>
                    <a:prstClr val="white">
                      <a:alpha val="99000"/>
                    </a:prstClr>
                  </a:solidFill>
                </a:rPr>
                <a:t>Photo ID =…</a:t>
              </a:r>
            </a:p>
            <a:p>
              <a:pPr algn="l" rtl="0"/>
              <a:r>
                <a:rPr lang="en-US" dirty="0">
                  <a:solidFill>
                    <a:prstClr val="white">
                      <a:alpha val="99000"/>
                    </a:prstClr>
                  </a:solidFill>
                </a:rPr>
                <a:t>Date =…</a:t>
              </a:r>
            </a:p>
          </p:txBody>
        </p:sp>
      </p:grpSp>
      <p:sp>
        <p:nvSpPr>
          <p:cNvPr id="3" name="Slide Number Placeholder 2"/>
          <p:cNvSpPr>
            <a:spLocks noGrp="1"/>
          </p:cNvSpPr>
          <p:nvPr>
            <p:ph type="sldNum" sz="quarter" idx="12"/>
          </p:nvPr>
        </p:nvSpPr>
        <p:spPr/>
        <p:txBody>
          <a:bodyPr/>
          <a:lstStyle/>
          <a:p>
            <a:fld id="{AA986F54-24DE-4AB4-95BF-72E7F2EFFBC6}" type="slidenum">
              <a:rPr lang="en-US" smtClean="0">
                <a:solidFill>
                  <a:prstClr val="black">
                    <a:tint val="75000"/>
                  </a:prstClr>
                </a:solidFill>
              </a:rPr>
              <a:pPr/>
              <a:t>41</a:t>
            </a:fld>
            <a:endParaRPr lang="en-US">
              <a:solidFill>
                <a:prstClr val="black">
                  <a:tint val="75000"/>
                </a:prstClr>
              </a:solidFill>
            </a:endParaRPr>
          </a:p>
        </p:txBody>
      </p:sp>
    </p:spTree>
    <p:extLst>
      <p:ext uri="{BB962C8B-B14F-4D97-AF65-F5344CB8AC3E}">
        <p14:creationId xmlns:p14="http://schemas.microsoft.com/office/powerpoint/2010/main" val="3630605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NoSQL - </a:t>
            </a:r>
            <a:r>
              <a:rPr lang="en-US" dirty="0" err="1"/>
              <a:t>CosmosDB</a:t>
            </a:r>
            <a:endParaRPr lang="he-IL" dirty="0"/>
          </a:p>
        </p:txBody>
      </p:sp>
      <p:sp>
        <p:nvSpPr>
          <p:cNvPr id="3" name="Content Placeholder 2"/>
          <p:cNvSpPr>
            <a:spLocks noGrp="1"/>
          </p:cNvSpPr>
          <p:nvPr>
            <p:ph idx="1"/>
          </p:nvPr>
        </p:nvSpPr>
        <p:spPr>
          <a:xfrm>
            <a:off x="735330" y="1633729"/>
            <a:ext cx="10515600" cy="4351338"/>
          </a:xfrm>
        </p:spPr>
        <p:txBody>
          <a:bodyPr/>
          <a:lstStyle/>
          <a:p>
            <a:pPr marL="228600" lvl="2">
              <a:spcBef>
                <a:spcPts val="1000"/>
              </a:spcBef>
            </a:pPr>
            <a:r>
              <a:rPr lang="en-US" sz="2400" dirty="0">
                <a:solidFill>
                  <a:schemeClr val="tx2"/>
                </a:solidFill>
              </a:rPr>
              <a:t>A fully managed, </a:t>
            </a:r>
            <a:r>
              <a:rPr lang="en-US" sz="2400" b="1" dirty="0">
                <a:solidFill>
                  <a:schemeClr val="tx2"/>
                </a:solidFill>
              </a:rPr>
              <a:t>highly scalable</a:t>
            </a:r>
            <a:r>
              <a:rPr lang="en-US" sz="2400" dirty="0">
                <a:solidFill>
                  <a:schemeClr val="tx2"/>
                </a:solidFill>
              </a:rPr>
              <a:t>, </a:t>
            </a:r>
            <a:r>
              <a:rPr lang="en-US" sz="2400" dirty="0" err="1">
                <a:solidFill>
                  <a:schemeClr val="tx2"/>
                </a:solidFill>
              </a:rPr>
              <a:t>queryable</a:t>
            </a:r>
            <a:r>
              <a:rPr lang="en-US" sz="2400" dirty="0">
                <a:solidFill>
                  <a:schemeClr val="tx2"/>
                </a:solidFill>
              </a:rPr>
              <a:t>, </a:t>
            </a:r>
            <a:r>
              <a:rPr lang="en-US" sz="2400" b="1" dirty="0">
                <a:solidFill>
                  <a:schemeClr val="tx2"/>
                </a:solidFill>
              </a:rPr>
              <a:t>schema-free</a:t>
            </a:r>
            <a:r>
              <a:rPr lang="en-US" sz="2400" dirty="0">
                <a:solidFill>
                  <a:schemeClr val="tx2"/>
                </a:solidFill>
              </a:rPr>
              <a:t> document database, </a:t>
            </a:r>
            <a:r>
              <a:rPr lang="en-US" sz="2400" b="1" dirty="0">
                <a:solidFill>
                  <a:schemeClr val="tx2"/>
                </a:solidFill>
              </a:rPr>
              <a:t>delivered as a service</a:t>
            </a:r>
            <a:r>
              <a:rPr lang="en-US" sz="2400" dirty="0">
                <a:solidFill>
                  <a:schemeClr val="tx2"/>
                </a:solidFill>
              </a:rPr>
              <a:t>, for modern applications</a:t>
            </a:r>
          </a:p>
          <a:p>
            <a:pPr marL="228600" lvl="2">
              <a:spcBef>
                <a:spcPts val="1000"/>
              </a:spcBef>
            </a:pPr>
            <a:endParaRPr lang="en-US" sz="2400" dirty="0">
              <a:solidFill>
                <a:schemeClr val="tx2"/>
              </a:solidFill>
            </a:endParaRPr>
          </a:p>
          <a:p>
            <a:endParaRPr lang="he-IL" dirty="0"/>
          </a:p>
        </p:txBody>
      </p:sp>
      <p:pic>
        <p:nvPicPr>
          <p:cNvPr id="4" name="Picture 3" descr="http://acom.azurecomcdn.net/80C57D/cdn/images/cvt-ff70c298820c300d6f595393956a58dcb6ada089/page/services/documentdb/rich-query-and-transactions.png?t=pop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9012" y="2397035"/>
            <a:ext cx="1227693" cy="688804"/>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12"/>
          <p:cNvSpPr>
            <a:spLocks noGrp="1"/>
          </p:cNvSpPr>
          <p:nvPr/>
        </p:nvSpPr>
        <p:spPr>
          <a:xfrm>
            <a:off x="4181236" y="2441152"/>
            <a:ext cx="5815526" cy="615462"/>
          </a:xfrm>
          <a:prstGeom prst="rect">
            <a:avLst/>
          </a:prstGeom>
        </p:spPr>
        <p:txBody>
          <a:bodyPr vert="horz" lIns="91440" tIns="45720" rIns="91440" bIns="45720" rtlCol="0">
            <a:normAutofit/>
          </a:bodyPr>
          <a:lstStyle>
            <a:lvl1pPr marL="0" indent="0" algn="l" defTabSz="914400" rtl="0" eaLnBrk="1" latinLnBrk="0" hangingPunct="1">
              <a:spcBef>
                <a:spcPct val="20000"/>
              </a:spcBef>
              <a:buClr>
                <a:schemeClr val="accent3"/>
              </a:buClr>
              <a:buFont typeface="Arial"/>
              <a:buNone/>
              <a:defRPr sz="2000" kern="1200">
                <a:solidFill>
                  <a:srgbClr val="595959"/>
                </a:solidFill>
                <a:latin typeface="+mn-lt"/>
                <a:ea typeface="+mn-ea"/>
                <a:cs typeface="Segoe"/>
              </a:defRPr>
            </a:lvl1pPr>
            <a:lvl2pPr marL="342900" indent="-342900" algn="l" defTabSz="914400" rtl="0" eaLnBrk="1" latinLnBrk="0" hangingPunct="1">
              <a:spcBef>
                <a:spcPct val="20000"/>
              </a:spcBef>
              <a:buClr>
                <a:schemeClr val="accent4"/>
              </a:buClr>
              <a:buFont typeface="Arial"/>
              <a:buChar char="•"/>
              <a:defRPr lang="en-US" sz="1800" kern="1200">
                <a:solidFill>
                  <a:srgbClr val="595959"/>
                </a:solidFill>
                <a:latin typeface="+mn-lt"/>
                <a:ea typeface="+mn-ea"/>
                <a:cs typeface="Segoe"/>
              </a:defRPr>
            </a:lvl2pPr>
            <a:lvl3pPr marL="638175" indent="-342900" algn="l" defTabSz="914400" rtl="0" eaLnBrk="1" latinLnBrk="0" hangingPunct="1">
              <a:spcBef>
                <a:spcPct val="20000"/>
              </a:spcBef>
              <a:buClr>
                <a:schemeClr val="accent4"/>
              </a:buClr>
              <a:buFont typeface="Arial"/>
              <a:buChar char="•"/>
              <a:defRPr lang="en-US" sz="1600" kern="1200">
                <a:solidFill>
                  <a:srgbClr val="595959"/>
                </a:solidFill>
                <a:latin typeface="+mn-lt"/>
                <a:ea typeface="+mn-ea"/>
                <a:cs typeface="Segoe"/>
              </a:defRPr>
            </a:lvl3pPr>
            <a:lvl4pPr marL="922338" indent="-342900" algn="l" defTabSz="914400" rtl="0" eaLnBrk="1" latinLnBrk="0" hangingPunct="1">
              <a:spcBef>
                <a:spcPct val="20000"/>
              </a:spcBef>
              <a:buClr>
                <a:schemeClr val="accent4"/>
              </a:buClr>
              <a:buFont typeface="Arial"/>
              <a:buChar char="•"/>
              <a:defRPr lang="en-US" sz="1600" kern="1200">
                <a:solidFill>
                  <a:srgbClr val="595959"/>
                </a:solidFill>
                <a:latin typeface="+mn-lt"/>
                <a:ea typeface="+mn-ea"/>
                <a:cs typeface="Segoe"/>
              </a:defRPr>
            </a:lvl4pPr>
            <a:lvl5pPr marL="1189038" indent="-342900" algn="l" defTabSz="914400" rtl="0" eaLnBrk="1" latinLnBrk="0" hangingPunct="1">
              <a:spcBef>
                <a:spcPct val="20000"/>
              </a:spcBef>
              <a:buClr>
                <a:schemeClr val="accent4"/>
              </a:buClr>
              <a:buFont typeface="Arial"/>
              <a:buChar char="•"/>
              <a:defRPr lang="en-US" sz="1600" kern="1200">
                <a:solidFill>
                  <a:srgbClr val="595959"/>
                </a:solidFill>
                <a:latin typeface="+mn-lt"/>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2" indent="0">
              <a:buNone/>
            </a:pPr>
            <a:r>
              <a:rPr lang="en-US" b="1" dirty="0"/>
              <a:t>Query against Schema-Free JSON</a:t>
            </a:r>
          </a:p>
          <a:p>
            <a:pPr marL="342900" lvl="2">
              <a:buFont typeface="Wingdings" pitchFamily="2" charset="2"/>
              <a:buChar char="Ø"/>
            </a:pPr>
            <a:endParaRPr lang="en-US" sz="1800" b="1" dirty="0"/>
          </a:p>
          <a:p>
            <a:pPr marL="342900" lvl="2">
              <a:buFont typeface="Wingdings" pitchFamily="2" charset="2"/>
              <a:buChar char="Ø"/>
            </a:pPr>
            <a:endParaRPr lang="en-US" sz="1800" b="1" dirty="0"/>
          </a:p>
          <a:p>
            <a:pPr marL="342900" lvl="2">
              <a:buFont typeface="Wingdings" pitchFamily="2" charset="2"/>
              <a:buChar char="Ø"/>
            </a:pPr>
            <a:endParaRPr lang="en-US" sz="1800" b="1" dirty="0"/>
          </a:p>
          <a:p>
            <a:pPr marL="342900" lvl="2">
              <a:buFont typeface="Wingdings" pitchFamily="2" charset="2"/>
              <a:buChar char="Ø"/>
            </a:pPr>
            <a:endParaRPr lang="en-US" sz="1800" b="1" dirty="0"/>
          </a:p>
          <a:p>
            <a:endParaRPr lang="en-US" sz="1800" b="1" dirty="0"/>
          </a:p>
        </p:txBody>
      </p:sp>
      <p:pic>
        <p:nvPicPr>
          <p:cNvPr id="6" name="Picture 5" descr="http://cdn.mysitemyway.com/etc-mysitemyway/icons/legacy-previews/icons-256/glossy-silver-icons-business/081004-glossy-silver-icon-business-document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238" y="3056614"/>
            <a:ext cx="1563870" cy="1273052"/>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12"/>
          <p:cNvSpPr txBox="1">
            <a:spLocks/>
          </p:cNvSpPr>
          <p:nvPr/>
        </p:nvSpPr>
        <p:spPr>
          <a:xfrm>
            <a:off x="4181236" y="3385409"/>
            <a:ext cx="5815526" cy="615462"/>
          </a:xfrm>
          <a:prstGeom prst="rect">
            <a:avLst/>
          </a:prstGeom>
        </p:spPr>
        <p:txBody>
          <a:bodyPr vert="horz"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2" indent="0">
              <a:buFont typeface="Arial"/>
              <a:buNone/>
            </a:pPr>
            <a:r>
              <a:rPr lang="en-US" b="1" dirty="0"/>
              <a:t>Multi-Document transactions</a:t>
            </a:r>
          </a:p>
          <a:p>
            <a:pPr marL="342900" lvl="2">
              <a:buFont typeface="Wingdings" pitchFamily="2" charset="2"/>
              <a:buChar char="Ø"/>
            </a:pPr>
            <a:endParaRPr lang="en-US" b="1" dirty="0"/>
          </a:p>
          <a:p>
            <a:pPr marL="342900" lvl="2">
              <a:buFont typeface="Wingdings" pitchFamily="2" charset="2"/>
              <a:buChar char="Ø"/>
            </a:pPr>
            <a:endParaRPr lang="en-US" b="1" dirty="0"/>
          </a:p>
          <a:p>
            <a:pPr marL="342900" lvl="2">
              <a:buFont typeface="Wingdings" pitchFamily="2" charset="2"/>
              <a:buChar char="Ø"/>
            </a:pPr>
            <a:endParaRPr lang="en-US" b="1" dirty="0"/>
          </a:p>
          <a:p>
            <a:pPr marL="342900" lvl="2">
              <a:buFont typeface="Wingdings" pitchFamily="2" charset="2"/>
              <a:buChar char="Ø"/>
            </a:pPr>
            <a:endParaRPr lang="en-US" b="1" dirty="0"/>
          </a:p>
          <a:p>
            <a:endParaRPr lang="en-US" sz="1600" b="1" dirty="0"/>
          </a:p>
        </p:txBody>
      </p:sp>
      <p:pic>
        <p:nvPicPr>
          <p:cNvPr id="8" name="Picture 7" descr="http://h17007.www1.hp.com/images/shared/icons/high-performance-200x16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9012" y="4316046"/>
            <a:ext cx="952500" cy="762001"/>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12"/>
          <p:cNvSpPr txBox="1">
            <a:spLocks/>
          </p:cNvSpPr>
          <p:nvPr/>
        </p:nvSpPr>
        <p:spPr>
          <a:xfrm>
            <a:off x="4181236" y="4407221"/>
            <a:ext cx="5815526" cy="615462"/>
          </a:xfrm>
          <a:prstGeom prst="rect">
            <a:avLst/>
          </a:prstGeom>
        </p:spPr>
        <p:txBody>
          <a:bodyPr vert="horz"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2" indent="0">
              <a:buNone/>
            </a:pPr>
            <a:r>
              <a:rPr lang="en-US" b="1" dirty="0"/>
              <a:t>Tunable, High Performance</a:t>
            </a:r>
          </a:p>
          <a:p>
            <a:pPr marL="342900" lvl="2">
              <a:buFont typeface="Wingdings" pitchFamily="2" charset="2"/>
              <a:buChar char="Ø"/>
            </a:pPr>
            <a:endParaRPr lang="en-US" b="1" dirty="0"/>
          </a:p>
          <a:p>
            <a:pPr marL="342900" lvl="2">
              <a:buFont typeface="Wingdings" pitchFamily="2" charset="2"/>
              <a:buChar char="Ø"/>
            </a:pPr>
            <a:endParaRPr lang="en-US" b="1" dirty="0"/>
          </a:p>
          <a:p>
            <a:pPr marL="342900" lvl="2">
              <a:buFont typeface="Wingdings" pitchFamily="2" charset="2"/>
              <a:buChar char="Ø"/>
            </a:pPr>
            <a:endParaRPr lang="en-US" b="1" dirty="0"/>
          </a:p>
          <a:p>
            <a:endParaRPr lang="en-US" sz="1600" b="1" dirty="0"/>
          </a:p>
        </p:txBody>
      </p:sp>
      <p:pic>
        <p:nvPicPr>
          <p:cNvPr id="10" name="Picture 9" descr="http://www.netcarrier.com/wp-content/uploads/2014/05/cloud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69012" y="5097246"/>
            <a:ext cx="1227693" cy="1227693"/>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12"/>
          <p:cNvSpPr txBox="1">
            <a:spLocks/>
          </p:cNvSpPr>
          <p:nvPr/>
        </p:nvSpPr>
        <p:spPr>
          <a:xfrm>
            <a:off x="4181236" y="5403361"/>
            <a:ext cx="5815526" cy="615462"/>
          </a:xfrm>
          <a:prstGeom prst="rect">
            <a:avLst/>
          </a:prstGeom>
        </p:spPr>
        <p:txBody>
          <a:bodyPr vert="horz"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2" indent="0">
              <a:buNone/>
            </a:pPr>
            <a:r>
              <a:rPr lang="en-US" b="1" dirty="0"/>
              <a:t>Designed for cloud first</a:t>
            </a:r>
          </a:p>
          <a:p>
            <a:pPr marL="342900" lvl="2">
              <a:buFont typeface="Wingdings" pitchFamily="2" charset="2"/>
              <a:buChar char="Ø"/>
            </a:pPr>
            <a:endParaRPr lang="en-US" b="1" dirty="0"/>
          </a:p>
          <a:p>
            <a:pPr marL="342900" lvl="2">
              <a:buFont typeface="Wingdings" pitchFamily="2" charset="2"/>
              <a:buChar char="Ø"/>
            </a:pPr>
            <a:endParaRPr lang="en-US" b="1" dirty="0"/>
          </a:p>
          <a:p>
            <a:pPr marL="342900" lvl="2">
              <a:buFont typeface="Wingdings" pitchFamily="2" charset="2"/>
              <a:buChar char="Ø"/>
            </a:pPr>
            <a:endParaRPr lang="en-US" b="1" dirty="0"/>
          </a:p>
          <a:p>
            <a:endParaRPr lang="en-US" sz="1600" b="1" dirty="0"/>
          </a:p>
        </p:txBody>
      </p:sp>
    </p:spTree>
    <p:extLst>
      <p:ext uri="{BB962C8B-B14F-4D97-AF65-F5344CB8AC3E}">
        <p14:creationId xmlns:p14="http://schemas.microsoft.com/office/powerpoint/2010/main" val="171714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
            <a:ext cx="9737035" cy="723899"/>
          </a:xfrm>
        </p:spPr>
        <p:txBody>
          <a:bodyPr>
            <a:normAutofit fontScale="90000"/>
          </a:bodyPr>
          <a:lstStyle/>
          <a:p>
            <a:pPr rtl="0"/>
            <a:r>
              <a:rPr lang="en-US" dirty="0"/>
              <a:t>Azure App Service: One Integrated Offering</a:t>
            </a:r>
            <a:endParaRPr lang="he-IL" dirty="0"/>
          </a:p>
        </p:txBody>
      </p:sp>
      <p:grpSp>
        <p:nvGrpSpPr>
          <p:cNvPr id="36" name="Group 35"/>
          <p:cNvGrpSpPr/>
          <p:nvPr/>
        </p:nvGrpSpPr>
        <p:grpSpPr>
          <a:xfrm>
            <a:off x="4615545" y="3649642"/>
            <a:ext cx="462576" cy="272418"/>
            <a:chOff x="4924540" y="2915646"/>
            <a:chExt cx="462708" cy="272496"/>
          </a:xfrm>
          <a:solidFill>
            <a:schemeClr val="tx1"/>
          </a:solidFill>
        </p:grpSpPr>
        <p:sp>
          <p:nvSpPr>
            <p:cNvPr id="37" name="Rectangle 36"/>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9" name="Group 38"/>
          <p:cNvGrpSpPr/>
          <p:nvPr/>
        </p:nvGrpSpPr>
        <p:grpSpPr>
          <a:xfrm>
            <a:off x="8641677" y="4226343"/>
            <a:ext cx="2634772" cy="1698924"/>
            <a:chOff x="8728103" y="4231511"/>
            <a:chExt cx="2635145" cy="1699165"/>
          </a:xfrm>
        </p:grpSpPr>
        <p:pic>
          <p:nvPicPr>
            <p:cNvPr id="40" name="Picture 39"/>
            <p:cNvPicPr>
              <a:picLocks noChangeAspect="1"/>
            </p:cNvPicPr>
            <p:nvPr/>
          </p:nvPicPr>
          <p:blipFill>
            <a:blip r:embed="rId2"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9704157" y="4231511"/>
              <a:ext cx="683036" cy="683036"/>
            </a:xfrm>
            <a:prstGeom prst="flowChartOffpageConnector">
              <a:avLst/>
            </a:prstGeom>
            <a:noFill/>
          </p:spPr>
        </p:pic>
        <p:sp>
          <p:nvSpPr>
            <p:cNvPr id="41" name="TextBox 40"/>
            <p:cNvSpPr txBox="1"/>
            <p:nvPr/>
          </p:nvSpPr>
          <p:spPr>
            <a:xfrm>
              <a:off x="8728103" y="5010007"/>
              <a:ext cx="2635145" cy="544765"/>
            </a:xfrm>
            <a:prstGeom prst="rect">
              <a:avLst/>
            </a:prstGeom>
            <a:noFill/>
          </p:spPr>
          <p:txBody>
            <a:bodyPr wrap="square" lIns="182854" tIns="146283" rIns="182854" bIns="146283"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32563"/>
              <a:r>
                <a:rPr lang="en-US" dirty="0">
                  <a:solidFill>
                    <a:schemeClr val="tx2"/>
                  </a:solidFill>
                </a:rPr>
                <a:t>API Apps</a:t>
              </a:r>
            </a:p>
          </p:txBody>
        </p:sp>
        <p:sp>
          <p:nvSpPr>
            <p:cNvPr id="42" name="TextBox 41"/>
            <p:cNvSpPr txBox="1"/>
            <p:nvPr/>
          </p:nvSpPr>
          <p:spPr>
            <a:xfrm>
              <a:off x="8728103" y="5444056"/>
              <a:ext cx="2635145" cy="486620"/>
            </a:xfrm>
            <a:prstGeom prst="rect">
              <a:avLst/>
            </a:prstGeom>
            <a:noFill/>
          </p:spPr>
          <p:txBody>
            <a:bodyPr wrap="square" lIns="186468" rIns="18646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pPr defTabSz="932563"/>
              <a:r>
                <a:rPr lang="en-US" dirty="0">
                  <a:solidFill>
                    <a:schemeClr val="accent2">
                      <a:lumMod val="75000"/>
                    </a:schemeClr>
                  </a:solidFill>
                </a:rPr>
                <a:t>Easily build and consume APIs in the cloud</a:t>
              </a:r>
            </a:p>
          </p:txBody>
        </p:sp>
      </p:grpSp>
      <p:grpSp>
        <p:nvGrpSpPr>
          <p:cNvPr id="43" name="Group 42"/>
          <p:cNvGrpSpPr/>
          <p:nvPr/>
        </p:nvGrpSpPr>
        <p:grpSpPr>
          <a:xfrm>
            <a:off x="5467025" y="1773920"/>
            <a:ext cx="3380477" cy="1722474"/>
            <a:chOff x="5434663" y="1339128"/>
            <a:chExt cx="3380957" cy="1722718"/>
          </a:xfrm>
        </p:grpSpPr>
        <p:sp>
          <p:nvSpPr>
            <p:cNvPr id="44" name="TextBox 43"/>
            <p:cNvSpPr txBox="1"/>
            <p:nvPr/>
          </p:nvSpPr>
          <p:spPr>
            <a:xfrm>
              <a:off x="5648241" y="2147024"/>
              <a:ext cx="2929173" cy="544765"/>
            </a:xfrm>
            <a:prstGeom prst="rect">
              <a:avLst/>
            </a:prstGeom>
            <a:noFill/>
          </p:spPr>
          <p:txBody>
            <a:bodyPr wrap="square" lIns="182854" tIns="146283" rIns="182854" bIns="146283"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32563"/>
              <a:r>
                <a:rPr lang="en-US" dirty="0">
                  <a:solidFill>
                    <a:schemeClr val="tx2"/>
                  </a:solidFill>
                </a:rPr>
                <a:t>Web Apps</a:t>
              </a:r>
            </a:p>
          </p:txBody>
        </p:sp>
        <p:sp>
          <p:nvSpPr>
            <p:cNvPr id="45" name="TextBox 44"/>
            <p:cNvSpPr txBox="1"/>
            <p:nvPr/>
          </p:nvSpPr>
          <p:spPr>
            <a:xfrm>
              <a:off x="5434663" y="2575226"/>
              <a:ext cx="3380957" cy="486620"/>
            </a:xfrm>
            <a:prstGeom prst="rect">
              <a:avLst/>
            </a:prstGeom>
            <a:noFill/>
          </p:spPr>
          <p:txBody>
            <a:bodyPr wrap="square" lIns="186468" rIns="186468" rtlCol="0">
              <a:spAutoFit/>
            </a:bodyPr>
            <a:lstStyle/>
            <a:p>
              <a:pPr algn="ctr" defTabSz="932563">
                <a:lnSpc>
                  <a:spcPts val="1530"/>
                </a:lnSpc>
                <a:defRPr/>
              </a:pPr>
              <a:r>
                <a:rPr lang="en-US" sz="1428" kern="0" dirty="0">
                  <a:solidFill>
                    <a:schemeClr val="accent2">
                      <a:lumMod val="75000"/>
                    </a:schemeClr>
                  </a:solidFill>
                  <a:latin typeface="Segoe UI Light"/>
                </a:rPr>
                <a:t>Web apps that scale </a:t>
              </a:r>
              <a:br>
                <a:rPr lang="en-US" sz="1428" kern="0" dirty="0">
                  <a:solidFill>
                    <a:schemeClr val="accent2">
                      <a:lumMod val="75000"/>
                    </a:schemeClr>
                  </a:solidFill>
                  <a:latin typeface="Segoe UI Light"/>
                </a:rPr>
              </a:br>
              <a:r>
                <a:rPr lang="en-US" sz="1428" kern="0" dirty="0">
                  <a:solidFill>
                    <a:schemeClr val="accent2">
                      <a:lumMod val="75000"/>
                    </a:schemeClr>
                  </a:solidFill>
                  <a:latin typeface="Segoe UI Light"/>
                </a:rPr>
                <a:t>with your business</a:t>
              </a:r>
            </a:p>
          </p:txBody>
        </p:sp>
        <p:pic>
          <p:nvPicPr>
            <p:cNvPr id="46" name="Picture 45"/>
            <p:cNvPicPr>
              <a:picLocks noChangeAspect="1"/>
            </p:cNvPicPr>
            <p:nvPr/>
          </p:nvPicPr>
          <p:blipFill>
            <a:blip r:embed="rId3">
              <a:duotone>
                <a:prstClr val="black"/>
                <a:schemeClr val="accent2">
                  <a:tint val="45000"/>
                  <a:satMod val="400000"/>
                </a:schemeClr>
              </a:duotone>
            </a:blip>
            <a:stretch>
              <a:fillRect/>
            </a:stretch>
          </p:blipFill>
          <p:spPr>
            <a:xfrm>
              <a:off x="6781285" y="1339128"/>
              <a:ext cx="724282" cy="707395"/>
            </a:xfrm>
            <a:prstGeom prst="rect">
              <a:avLst/>
            </a:prstGeom>
          </p:spPr>
        </p:pic>
      </p:grpSp>
      <p:grpSp>
        <p:nvGrpSpPr>
          <p:cNvPr id="47" name="Group 46"/>
          <p:cNvGrpSpPr/>
          <p:nvPr/>
        </p:nvGrpSpPr>
        <p:grpSpPr>
          <a:xfrm>
            <a:off x="8641677" y="1726096"/>
            <a:ext cx="2634773" cy="1770298"/>
            <a:chOff x="8642021" y="1291297"/>
            <a:chExt cx="2635146" cy="1770549"/>
          </a:xfrm>
        </p:grpSpPr>
        <p:sp>
          <p:nvSpPr>
            <p:cNvPr id="48" name="TextBox 47"/>
            <p:cNvSpPr txBox="1"/>
            <p:nvPr/>
          </p:nvSpPr>
          <p:spPr>
            <a:xfrm>
              <a:off x="8642022" y="2147024"/>
              <a:ext cx="2635145" cy="544765"/>
            </a:xfrm>
            <a:prstGeom prst="rect">
              <a:avLst/>
            </a:prstGeom>
            <a:noFill/>
          </p:spPr>
          <p:txBody>
            <a:bodyPr wrap="square" lIns="182854" tIns="146283" rIns="182854" bIns="146283"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32563"/>
              <a:r>
                <a:rPr lang="en-US" dirty="0">
                  <a:solidFill>
                    <a:schemeClr val="tx2"/>
                  </a:solidFill>
                </a:rPr>
                <a:t>Mobile Apps</a:t>
              </a:r>
            </a:p>
          </p:txBody>
        </p:sp>
        <p:sp>
          <p:nvSpPr>
            <p:cNvPr id="49" name="TextBox 48"/>
            <p:cNvSpPr txBox="1"/>
            <p:nvPr/>
          </p:nvSpPr>
          <p:spPr>
            <a:xfrm>
              <a:off x="8642021" y="2575226"/>
              <a:ext cx="2635145" cy="486620"/>
            </a:xfrm>
            <a:prstGeom prst="rect">
              <a:avLst/>
            </a:prstGeom>
            <a:noFill/>
          </p:spPr>
          <p:txBody>
            <a:bodyPr wrap="square" lIns="186468" rIns="18646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pPr defTabSz="932563"/>
              <a:r>
                <a:rPr lang="en-US" dirty="0">
                  <a:solidFill>
                    <a:schemeClr val="accent2">
                      <a:lumMod val="75000"/>
                    </a:schemeClr>
                  </a:solidFill>
                </a:rPr>
                <a:t>Build Mobile apps </a:t>
              </a:r>
              <a:br>
                <a:rPr lang="en-US" dirty="0">
                  <a:solidFill>
                    <a:schemeClr val="accent2">
                      <a:lumMod val="75000"/>
                    </a:schemeClr>
                  </a:solidFill>
                </a:rPr>
              </a:br>
              <a:r>
                <a:rPr lang="en-US" dirty="0">
                  <a:solidFill>
                    <a:schemeClr val="accent2">
                      <a:lumMod val="75000"/>
                    </a:schemeClr>
                  </a:solidFill>
                </a:rPr>
                <a:t>for any device</a:t>
              </a:r>
            </a:p>
          </p:txBody>
        </p:sp>
        <p:pic>
          <p:nvPicPr>
            <p:cNvPr id="50" name="Picture 49"/>
            <p:cNvPicPr>
              <a:picLocks noChangeAspect="1"/>
            </p:cNvPicPr>
            <p:nvPr/>
          </p:nvPicPr>
          <p:blipFill>
            <a:blip r:embed="rId4">
              <a:duotone>
                <a:prstClr val="black"/>
                <a:schemeClr val="accent2">
                  <a:tint val="45000"/>
                  <a:satMod val="400000"/>
                </a:schemeClr>
              </a:duotone>
            </a:blip>
            <a:stretch>
              <a:fillRect/>
            </a:stretch>
          </p:blipFill>
          <p:spPr>
            <a:xfrm>
              <a:off x="9633371" y="1291297"/>
              <a:ext cx="556237" cy="798699"/>
            </a:xfrm>
            <a:prstGeom prst="rect">
              <a:avLst/>
            </a:prstGeom>
          </p:spPr>
        </p:pic>
      </p:grpSp>
      <p:cxnSp>
        <p:nvCxnSpPr>
          <p:cNvPr id="51" name="Straight Connector 50"/>
          <p:cNvCxnSpPr/>
          <p:nvPr/>
        </p:nvCxnSpPr>
        <p:spPr>
          <a:xfrm>
            <a:off x="8580102" y="1769014"/>
            <a:ext cx="0" cy="4131469"/>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761103" y="3775849"/>
            <a:ext cx="5515345" cy="0"/>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5839879" y="4189427"/>
            <a:ext cx="2634772" cy="1711057"/>
            <a:chOff x="5839825" y="1775527"/>
            <a:chExt cx="2635145" cy="1711300"/>
          </a:xfrm>
        </p:grpSpPr>
        <p:pic>
          <p:nvPicPr>
            <p:cNvPr id="54" name="Picture 53"/>
            <p:cNvPicPr>
              <a:picLocks noChangeAspect="1"/>
            </p:cNvPicPr>
            <p:nvPr/>
          </p:nvPicPr>
          <p:blipFill>
            <a:blip r:embed="rId5">
              <a:duotone>
                <a:prstClr val="black"/>
                <a:schemeClr val="accent2">
                  <a:tint val="45000"/>
                  <a:satMod val="400000"/>
                </a:schemeClr>
              </a:duotone>
            </a:blip>
            <a:stretch>
              <a:fillRect/>
            </a:stretch>
          </p:blipFill>
          <p:spPr>
            <a:xfrm>
              <a:off x="6822364" y="1775527"/>
              <a:ext cx="727774" cy="726962"/>
            </a:xfrm>
            <a:prstGeom prst="rect">
              <a:avLst/>
            </a:prstGeom>
          </p:spPr>
        </p:pic>
        <p:sp>
          <p:nvSpPr>
            <p:cNvPr id="55" name="TextBox 54"/>
            <p:cNvSpPr txBox="1"/>
            <p:nvPr/>
          </p:nvSpPr>
          <p:spPr>
            <a:xfrm>
              <a:off x="5839825" y="2575724"/>
              <a:ext cx="2635145" cy="544765"/>
            </a:xfrm>
            <a:prstGeom prst="rect">
              <a:avLst/>
            </a:prstGeom>
            <a:noFill/>
          </p:spPr>
          <p:txBody>
            <a:bodyPr wrap="square" lIns="182854" tIns="146283" rIns="182854" bIns="146283"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32563"/>
              <a:r>
                <a:rPr lang="en-US" dirty="0">
                  <a:solidFill>
                    <a:schemeClr val="tx2"/>
                  </a:solidFill>
                </a:rPr>
                <a:t>Logic Apps</a:t>
              </a:r>
            </a:p>
          </p:txBody>
        </p:sp>
        <p:sp>
          <p:nvSpPr>
            <p:cNvPr id="56" name="TextBox 55"/>
            <p:cNvSpPr txBox="1"/>
            <p:nvPr/>
          </p:nvSpPr>
          <p:spPr>
            <a:xfrm>
              <a:off x="5839825" y="3000276"/>
              <a:ext cx="2635145" cy="486551"/>
            </a:xfrm>
            <a:prstGeom prst="rect">
              <a:avLst/>
            </a:prstGeom>
            <a:noFill/>
          </p:spPr>
          <p:txBody>
            <a:bodyPr wrap="square" lIns="186468" rIns="18646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pPr defTabSz="932563"/>
              <a:r>
                <a:rPr lang="en-US" dirty="0">
                  <a:solidFill>
                    <a:schemeClr val="accent2">
                      <a:lumMod val="75000"/>
                    </a:schemeClr>
                  </a:solidFill>
                </a:rPr>
                <a:t>Automate business process across SaaS and on-premises </a:t>
              </a:r>
            </a:p>
          </p:txBody>
        </p:sp>
      </p:grpSp>
      <p:grpSp>
        <p:nvGrpSpPr>
          <p:cNvPr id="57" name="Group 56"/>
          <p:cNvGrpSpPr/>
          <p:nvPr/>
        </p:nvGrpSpPr>
        <p:grpSpPr>
          <a:xfrm>
            <a:off x="884995" y="2112171"/>
            <a:ext cx="3347728" cy="3327357"/>
            <a:chOff x="827088" y="-3463925"/>
            <a:chExt cx="3839717" cy="3816350"/>
          </a:xfrm>
        </p:grpSpPr>
        <p:sp>
          <p:nvSpPr>
            <p:cNvPr id="58" name="Freeform 5"/>
            <p:cNvSpPr>
              <a:spLocks/>
            </p:cNvSpPr>
            <p:nvPr/>
          </p:nvSpPr>
          <p:spPr bwMode="auto">
            <a:xfrm>
              <a:off x="2869754" y="-1445183"/>
              <a:ext cx="1797051"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59"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60" name="Freeform 7"/>
            <p:cNvSpPr>
              <a:spLocks/>
            </p:cNvSpPr>
            <p:nvPr/>
          </p:nvSpPr>
          <p:spPr bwMode="auto">
            <a:xfrm>
              <a:off x="2863850" y="-3423640"/>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61"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62"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63"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64"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65"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spTree>
    <p:extLst>
      <p:ext uri="{BB962C8B-B14F-4D97-AF65-F5344CB8AC3E}">
        <p14:creationId xmlns:p14="http://schemas.microsoft.com/office/powerpoint/2010/main" val="9957195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rtl="0"/>
            <a:r>
              <a:rPr lang="en-US" dirty="0"/>
              <a:t>Azure App Service</a:t>
            </a:r>
            <a:endParaRPr lang="he-IL" dirty="0"/>
          </a:p>
        </p:txBody>
      </p:sp>
      <p:sp>
        <p:nvSpPr>
          <p:cNvPr id="3" name="Content Placeholder 2"/>
          <p:cNvSpPr>
            <a:spLocks noGrp="1"/>
          </p:cNvSpPr>
          <p:nvPr>
            <p:ph idx="1"/>
          </p:nvPr>
        </p:nvSpPr>
        <p:spPr/>
        <p:txBody>
          <a:bodyPr/>
          <a:lstStyle/>
          <a:p>
            <a:pPr algn="l" rtl="0"/>
            <a:r>
              <a:rPr lang="en-US" dirty="0"/>
              <a:t>A new offering, consolidating and replacing existing services:</a:t>
            </a:r>
          </a:p>
          <a:p>
            <a:pPr lvl="1"/>
            <a:r>
              <a:rPr lang="en-US" dirty="0"/>
              <a:t>Azure Web Sites, Azure BizTalk Services, Azure Web API Authoring, Azure Mobile Services</a:t>
            </a:r>
          </a:p>
          <a:p>
            <a:pPr algn="l" rtl="0"/>
            <a:r>
              <a:rPr lang="en-US" dirty="0"/>
              <a:t>Create web and mobile experiences that share data access and business logic</a:t>
            </a:r>
          </a:p>
          <a:p>
            <a:pPr algn="l" rtl="0"/>
            <a:r>
              <a:rPr lang="en-US" dirty="0"/>
              <a:t>Automate business processes with logic apps</a:t>
            </a:r>
          </a:p>
          <a:p>
            <a:pPr algn="l" rtl="0"/>
            <a:r>
              <a:rPr lang="en-US" dirty="0"/>
              <a:t>Build custom APIs or consume connectors from Marketplace</a:t>
            </a:r>
          </a:p>
          <a:p>
            <a:pPr algn="l" rtl="0"/>
            <a:r>
              <a:rPr lang="en-US" dirty="0"/>
              <a:t>One common billing model for all of your App Services</a:t>
            </a:r>
          </a:p>
          <a:p>
            <a:pPr algn="l" rtl="0"/>
            <a:r>
              <a:rPr lang="en-US" dirty="0"/>
              <a:t>Use a common Gateway to authenticate</a:t>
            </a:r>
          </a:p>
          <a:p>
            <a:pPr marL="0" indent="0" algn="l" rtl="0">
              <a:buNone/>
            </a:pPr>
            <a:endParaRPr lang="he-IL" dirty="0"/>
          </a:p>
        </p:txBody>
      </p:sp>
    </p:spTree>
    <p:extLst>
      <p:ext uri="{BB962C8B-B14F-4D97-AF65-F5344CB8AC3E}">
        <p14:creationId xmlns:p14="http://schemas.microsoft.com/office/powerpoint/2010/main" val="17028732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Logic App – Easy Automation and Integration</a:t>
            </a:r>
            <a:endParaRPr lang="he-IL" dirty="0"/>
          </a:p>
        </p:txBody>
      </p:sp>
      <p:sp>
        <p:nvSpPr>
          <p:cNvPr id="3" name="Content Placeholder 2"/>
          <p:cNvSpPr>
            <a:spLocks noGrp="1"/>
          </p:cNvSpPr>
          <p:nvPr>
            <p:ph idx="1"/>
          </p:nvPr>
        </p:nvSpPr>
        <p:spPr/>
        <p:txBody>
          <a:bodyPr>
            <a:normAutofit/>
          </a:bodyPr>
          <a:lstStyle/>
          <a:p>
            <a:r>
              <a:rPr lang="en-US" dirty="0"/>
              <a:t>No code designer for rapid creation</a:t>
            </a:r>
          </a:p>
          <a:p>
            <a:r>
              <a:rPr lang="en-US" dirty="0"/>
              <a:t>Dozens of pre-built templates to get started</a:t>
            </a:r>
          </a:p>
          <a:p>
            <a:r>
              <a:rPr lang="en-US" dirty="0"/>
              <a:t>Out of box support for popular SaaS and on-premises apps</a:t>
            </a:r>
          </a:p>
          <a:p>
            <a:r>
              <a:rPr lang="en-US" dirty="0"/>
              <a:t>Use with custom API apps of your own</a:t>
            </a:r>
          </a:p>
          <a:p>
            <a:r>
              <a:rPr lang="en-US" dirty="0" err="1"/>
              <a:t>Biztalk</a:t>
            </a:r>
            <a:r>
              <a:rPr lang="en-US" dirty="0"/>
              <a:t> APIs for expert integration scenarios</a:t>
            </a:r>
          </a:p>
          <a:p>
            <a:endParaRPr lang="en-US" dirty="0"/>
          </a:p>
          <a:p>
            <a:r>
              <a:rPr lang="en-US" dirty="0"/>
              <a:t>Example:</a:t>
            </a:r>
          </a:p>
          <a:p>
            <a:pPr lvl="1"/>
            <a:r>
              <a:rPr lang="en-US" dirty="0"/>
              <a:t>Create a tweet when a file is saved to Dropbox</a:t>
            </a:r>
          </a:p>
          <a:p>
            <a:endParaRPr lang="he-IL" dirty="0"/>
          </a:p>
        </p:txBody>
      </p:sp>
    </p:spTree>
    <p:extLst>
      <p:ext uri="{BB962C8B-B14F-4D97-AF65-F5344CB8AC3E}">
        <p14:creationId xmlns:p14="http://schemas.microsoft.com/office/powerpoint/2010/main" val="4921182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API App – Create, Consume and Host API</a:t>
            </a:r>
            <a:endParaRPr lang="he-IL" dirty="0"/>
          </a:p>
        </p:txBody>
      </p:sp>
      <p:sp>
        <p:nvSpPr>
          <p:cNvPr id="3" name="Content Placeholder 2"/>
          <p:cNvSpPr>
            <a:spLocks noGrp="1"/>
          </p:cNvSpPr>
          <p:nvPr>
            <p:ph idx="1"/>
          </p:nvPr>
        </p:nvSpPr>
        <p:spPr/>
        <p:txBody>
          <a:bodyPr/>
          <a:lstStyle/>
          <a:p>
            <a:r>
              <a:rPr lang="en-US" dirty="0"/>
              <a:t>Dozens of built-in APIs for popular SaaS</a:t>
            </a:r>
          </a:p>
          <a:p>
            <a:r>
              <a:rPr lang="en-US" dirty="0"/>
              <a:t>An ecosystem of APIs for any need</a:t>
            </a:r>
          </a:p>
          <a:p>
            <a:r>
              <a:rPr lang="en-US" dirty="0"/>
              <a:t>Create and publish custom, reusable APIs</a:t>
            </a:r>
          </a:p>
          <a:p>
            <a:r>
              <a:rPr lang="en-US" dirty="0"/>
              <a:t>Visual Studio tooling with one click publish and remote debugging</a:t>
            </a:r>
          </a:p>
          <a:p>
            <a:r>
              <a:rPr lang="en-US" dirty="0"/>
              <a:t>Automatic client SDK generation for many languages</a:t>
            </a:r>
          </a:p>
          <a:p>
            <a:endParaRPr lang="he-IL" dirty="0"/>
          </a:p>
        </p:txBody>
      </p:sp>
    </p:spTree>
    <p:extLst>
      <p:ext uri="{BB962C8B-B14F-4D97-AF65-F5344CB8AC3E}">
        <p14:creationId xmlns:p14="http://schemas.microsoft.com/office/powerpoint/2010/main" val="11658569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rtl="0"/>
            <a:r>
              <a:rPr lang="en-US" dirty="0"/>
              <a:t>Azure Web Apps</a:t>
            </a:r>
            <a:endParaRPr lang="he-IL" dirty="0"/>
          </a:p>
        </p:txBody>
      </p:sp>
      <p:sp>
        <p:nvSpPr>
          <p:cNvPr id="4" name="Content Placeholder 3"/>
          <p:cNvSpPr>
            <a:spLocks noGrp="1"/>
          </p:cNvSpPr>
          <p:nvPr>
            <p:ph sz="half" idx="1"/>
          </p:nvPr>
        </p:nvSpPr>
        <p:spPr/>
        <p:txBody>
          <a:bodyPr>
            <a:normAutofit lnSpcReduction="10000"/>
          </a:bodyPr>
          <a:lstStyle/>
          <a:p>
            <a:pPr algn="l" rtl="0"/>
            <a:r>
              <a:rPr lang="en-US" dirty="0"/>
              <a:t>Rich monitoring and alerting</a:t>
            </a:r>
          </a:p>
          <a:p>
            <a:pPr algn="l" rtl="0"/>
            <a:r>
              <a:rPr lang="en-US" dirty="0"/>
              <a:t>Traffic manager</a:t>
            </a:r>
          </a:p>
          <a:p>
            <a:pPr algn="l" rtl="0"/>
            <a:r>
              <a:rPr lang="en-US" dirty="0"/>
              <a:t>Custom CNAMEs</a:t>
            </a:r>
          </a:p>
          <a:p>
            <a:pPr algn="l" rtl="0"/>
            <a:r>
              <a:rPr lang="en-US" dirty="0"/>
              <a:t>VNET and VPN</a:t>
            </a:r>
          </a:p>
          <a:p>
            <a:pPr algn="l" rtl="0"/>
            <a:r>
              <a:rPr lang="en-US" dirty="0"/>
              <a:t>Backup and restore</a:t>
            </a:r>
          </a:p>
          <a:p>
            <a:pPr algn="l" rtl="0"/>
            <a:r>
              <a:rPr lang="en-US" dirty="0"/>
              <a:t>Many VM size and instance options</a:t>
            </a:r>
          </a:p>
          <a:p>
            <a:pPr algn="l" rtl="0"/>
            <a:r>
              <a:rPr lang="en-US" dirty="0"/>
              <a:t>In production A/B testing</a:t>
            </a:r>
          </a:p>
          <a:p>
            <a:pPr algn="l" rtl="0"/>
            <a:r>
              <a:rPr lang="en-US" dirty="0"/>
              <a:t>Auto load-balance</a:t>
            </a:r>
          </a:p>
          <a:p>
            <a:pPr algn="l" rtl="0"/>
            <a:endParaRPr lang="he-IL" dirty="0"/>
          </a:p>
        </p:txBody>
      </p:sp>
      <p:sp>
        <p:nvSpPr>
          <p:cNvPr id="5" name="Content Placeholder 4"/>
          <p:cNvSpPr>
            <a:spLocks noGrp="1"/>
          </p:cNvSpPr>
          <p:nvPr>
            <p:ph sz="half" idx="2"/>
          </p:nvPr>
        </p:nvSpPr>
        <p:spPr/>
        <p:txBody>
          <a:bodyPr>
            <a:normAutofit lnSpcReduction="10000"/>
          </a:bodyPr>
          <a:lstStyle/>
          <a:p>
            <a:pPr algn="l" rtl="0"/>
            <a:r>
              <a:rPr lang="en-US" dirty="0"/>
              <a:t>Share capacity across Web and Mobile</a:t>
            </a:r>
          </a:p>
          <a:p>
            <a:pPr algn="l" rtl="0"/>
            <a:r>
              <a:rPr lang="en-US" dirty="0"/>
              <a:t>Staging slots</a:t>
            </a:r>
          </a:p>
          <a:p>
            <a:pPr lvl="1" algn="l" rtl="0"/>
            <a:r>
              <a:rPr lang="en-US" dirty="0"/>
              <a:t>Validate changes in your staging environment before publishing to production</a:t>
            </a:r>
          </a:p>
          <a:p>
            <a:pPr algn="l" rtl="0"/>
            <a:r>
              <a:rPr lang="en-US" dirty="0"/>
              <a:t>More DevOps features</a:t>
            </a:r>
          </a:p>
          <a:p>
            <a:pPr lvl="1" algn="l" rtl="0"/>
            <a:r>
              <a:rPr lang="en-US" dirty="0"/>
              <a:t>Support for </a:t>
            </a:r>
            <a:r>
              <a:rPr lang="en-US" dirty="0" err="1"/>
              <a:t>BitBucket</a:t>
            </a:r>
            <a:r>
              <a:rPr lang="en-US" dirty="0"/>
              <a:t> and Visual Studio Online; seamless integration with GitHub</a:t>
            </a:r>
          </a:p>
          <a:p>
            <a:pPr algn="l" rtl="0"/>
            <a:r>
              <a:rPr lang="en-US" dirty="0"/>
              <a:t>Web Jobs</a:t>
            </a:r>
          </a:p>
          <a:p>
            <a:pPr marL="0" indent="0" algn="l" rtl="0">
              <a:buNone/>
            </a:pPr>
            <a:endParaRPr lang="en-US" dirty="0"/>
          </a:p>
        </p:txBody>
      </p:sp>
    </p:spTree>
    <p:extLst>
      <p:ext uri="{BB962C8B-B14F-4D97-AF65-F5344CB8AC3E}">
        <p14:creationId xmlns:p14="http://schemas.microsoft.com/office/powerpoint/2010/main" val="14401887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rtl="0"/>
            <a:r>
              <a:rPr lang="en-US" dirty="0"/>
              <a:t>Azure Mobile App</a:t>
            </a:r>
            <a:endParaRPr lang="he-IL" dirty="0"/>
          </a:p>
        </p:txBody>
      </p:sp>
      <p:cxnSp>
        <p:nvCxnSpPr>
          <p:cNvPr id="4" name="Straight Connector 3"/>
          <p:cNvCxnSpPr/>
          <p:nvPr/>
        </p:nvCxnSpPr>
        <p:spPr>
          <a:xfrm flipH="1">
            <a:off x="3913272" y="3908148"/>
            <a:ext cx="876721" cy="1897"/>
          </a:xfrm>
          <a:prstGeom prst="line">
            <a:avLst/>
          </a:prstGeom>
          <a:ln w="7620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bwMode="auto">
          <a:xfrm>
            <a:off x="309256" y="2048003"/>
            <a:ext cx="2857374" cy="4044616"/>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defTabSz="913866"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rot="16200000">
            <a:off x="1593690" y="3708379"/>
            <a:ext cx="4044618" cy="723863"/>
          </a:xfrm>
          <a:prstGeom prst="rect">
            <a:avLst/>
          </a:prstGeom>
          <a:solidFill>
            <a:schemeClr val="tx2"/>
          </a:solidFill>
          <a:ln>
            <a:noFill/>
          </a:ln>
        </p:spPr>
        <p:txBody>
          <a:bodyPr wrap="square" lIns="179234" tIns="143388" rIns="179234" bIns="143388" rtlCol="0">
            <a:spAutoFit/>
          </a:bodyPr>
          <a:lstStyle/>
          <a:p>
            <a:pPr algn="ctr" defTabSz="914015">
              <a:lnSpc>
                <a:spcPct val="90000"/>
              </a:lnSpc>
              <a:defRPr/>
            </a:pPr>
            <a:r>
              <a:rPr lang="en-US" sz="3136" kern="0" dirty="0">
                <a:solidFill>
                  <a:schemeClr val="bg1"/>
                </a:solidFill>
              </a:rPr>
              <a:t>REST API</a:t>
            </a:r>
          </a:p>
        </p:txBody>
      </p:sp>
      <p:sp>
        <p:nvSpPr>
          <p:cNvPr id="7" name="TextBox 6"/>
          <p:cNvSpPr txBox="1"/>
          <p:nvPr/>
        </p:nvSpPr>
        <p:spPr>
          <a:xfrm>
            <a:off x="473736" y="2202350"/>
            <a:ext cx="2551501" cy="3733312"/>
          </a:xfrm>
          <a:prstGeom prst="rect">
            <a:avLst/>
          </a:prstGeom>
          <a:solidFill>
            <a:schemeClr val="accent1"/>
          </a:solidFill>
        </p:spPr>
        <p:txBody>
          <a:bodyPr wrap="square" lIns="179234" tIns="143388" rIns="179234" bIns="143388" numCol="2" rtlCol="0">
            <a:noAutofit/>
          </a:bodyPr>
          <a:lstStyle/>
          <a:p>
            <a:pPr defTabSz="914164" fontAlgn="base">
              <a:lnSpc>
                <a:spcPct val="90000"/>
              </a:lnSpc>
              <a:spcBef>
                <a:spcPct val="0"/>
              </a:spcBef>
              <a:spcAft>
                <a:spcPct val="0"/>
              </a:spcAft>
              <a:tabLst>
                <a:tab pos="896155" algn="l"/>
              </a:tabLst>
              <a:defRPr/>
            </a:pPr>
            <a:endParaRPr lang="en-US" sz="1080" kern="0" dirty="0">
              <a:solidFill>
                <a:srgbClr val="FFFFFF"/>
              </a:solidFill>
            </a:endParaRPr>
          </a:p>
        </p:txBody>
      </p:sp>
      <p:pic>
        <p:nvPicPr>
          <p:cNvPr id="8" name="Picture 2" descr="\\MAGNUM\Projects\Microsoft\Cloud Power FY12\Design\ICONS_PNG\Devices.png"/>
          <p:cNvPicPr>
            <a:picLocks noChangeAspect="1" noChangeArrowheads="1"/>
          </p:cNvPicPr>
          <p:nvPr/>
        </p:nvPicPr>
        <p:blipFill>
          <a:blip r:embed="rId2" cstate="print">
            <a:lum bright="100000"/>
          </a:blip>
          <a:srcRect l="2000" t="50000" r="46000" b="4000"/>
          <a:stretch>
            <a:fillRect/>
          </a:stretch>
        </p:blipFill>
        <p:spPr bwMode="auto">
          <a:xfrm>
            <a:off x="1706804" y="2419609"/>
            <a:ext cx="769532" cy="680741"/>
          </a:xfrm>
          <a:prstGeom prst="rect">
            <a:avLst/>
          </a:prstGeom>
          <a:noFill/>
          <a:ln>
            <a:noFill/>
          </a:ln>
        </p:spPr>
      </p:pic>
      <p:pic>
        <p:nvPicPr>
          <p:cNvPr id="9" name="Picture 8"/>
          <p:cNvPicPr>
            <a:picLocks noChangeAspect="1"/>
          </p:cNvPicPr>
          <p:nvPr/>
        </p:nvPicPr>
        <p:blipFill>
          <a:blip r:embed="rId3">
            <a:biLevel thresh="25000"/>
          </a:blip>
          <a:stretch>
            <a:fillRect/>
          </a:stretch>
        </p:blipFill>
        <p:spPr>
          <a:xfrm>
            <a:off x="1012745" y="2434096"/>
            <a:ext cx="422265" cy="595427"/>
          </a:xfrm>
          <a:prstGeom prst="rect">
            <a:avLst/>
          </a:prstGeom>
        </p:spPr>
      </p:pic>
      <p:grpSp>
        <p:nvGrpSpPr>
          <p:cNvPr id="10" name="Group 9"/>
          <p:cNvGrpSpPr/>
          <p:nvPr/>
        </p:nvGrpSpPr>
        <p:grpSpPr>
          <a:xfrm>
            <a:off x="693054" y="4939688"/>
            <a:ext cx="1783282" cy="843574"/>
            <a:chOff x="693054" y="4939688"/>
            <a:chExt cx="1783282" cy="843574"/>
          </a:xfrm>
        </p:grpSpPr>
        <p:sp>
          <p:nvSpPr>
            <p:cNvPr id="11" name="TextBox 10"/>
            <p:cNvSpPr txBox="1"/>
            <p:nvPr/>
          </p:nvSpPr>
          <p:spPr>
            <a:xfrm>
              <a:off x="693054" y="4939688"/>
              <a:ext cx="1419222" cy="843574"/>
            </a:xfrm>
            <a:prstGeom prst="rect">
              <a:avLst/>
            </a:prstGeom>
            <a:noFill/>
          </p:spPr>
          <p:txBody>
            <a:bodyPr wrap="square" lIns="179234" tIns="143388" rIns="179234" bIns="143388" rtlCol="0">
              <a:spAutoFit/>
            </a:bodyPr>
            <a:lstStyle/>
            <a:p>
              <a:pPr defTabSz="914015">
                <a:lnSpc>
                  <a:spcPct val="90000"/>
                </a:lnSpc>
                <a:defRPr/>
              </a:pPr>
              <a:r>
                <a:rPr lang="en-US" sz="2000" kern="0" dirty="0">
                  <a:solidFill>
                    <a:schemeClr val="accent2">
                      <a:lumMod val="75000"/>
                    </a:schemeClr>
                  </a:solidFill>
                </a:rPr>
                <a:t>Offline sync</a:t>
              </a:r>
            </a:p>
          </p:txBody>
        </p:sp>
        <p:pic>
          <p:nvPicPr>
            <p:cNvPr id="12" name="Picture 11"/>
            <p:cNvPicPr>
              <a:picLocks noChangeAspect="1"/>
            </p:cNvPicPr>
            <p:nvPr/>
          </p:nvPicPr>
          <p:blipFill>
            <a:blip r:embed="rId4">
              <a:biLevel thresh="25000"/>
            </a:blip>
            <a:stretch>
              <a:fillRect/>
            </a:stretch>
          </p:blipFill>
          <p:spPr>
            <a:xfrm>
              <a:off x="1889495" y="4990719"/>
              <a:ext cx="586841" cy="746977"/>
            </a:xfrm>
            <a:prstGeom prst="rect">
              <a:avLst/>
            </a:prstGeom>
          </p:spPr>
        </p:pic>
      </p:grpSp>
      <p:grpSp>
        <p:nvGrpSpPr>
          <p:cNvPr id="13" name="Group 12"/>
          <p:cNvGrpSpPr/>
          <p:nvPr/>
        </p:nvGrpSpPr>
        <p:grpSpPr>
          <a:xfrm>
            <a:off x="4763862" y="1409229"/>
            <a:ext cx="7400707" cy="5314574"/>
            <a:chOff x="3502511" y="1036292"/>
            <a:chExt cx="5442191" cy="3908128"/>
          </a:xfrm>
        </p:grpSpPr>
        <p:sp>
          <p:nvSpPr>
            <p:cNvPr id="14" name="Rectangle 13"/>
            <p:cNvSpPr/>
            <p:nvPr/>
          </p:nvSpPr>
          <p:spPr bwMode="auto">
            <a:xfrm>
              <a:off x="3502511" y="1036292"/>
              <a:ext cx="5442191" cy="3908128"/>
            </a:xfrm>
            <a:prstGeom prst="rect">
              <a:avLst/>
            </a:prstGeom>
            <a:solidFill>
              <a:schemeClr val="tx2"/>
            </a:solidFill>
            <a:ln w="285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23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 name="TextBox 14"/>
            <p:cNvSpPr txBox="1"/>
            <p:nvPr/>
          </p:nvSpPr>
          <p:spPr>
            <a:xfrm>
              <a:off x="3618803" y="3692317"/>
              <a:ext cx="3954009" cy="1171437"/>
            </a:xfrm>
            <a:prstGeom prst="rect">
              <a:avLst/>
            </a:prstGeom>
            <a:solidFill>
              <a:schemeClr val="accent1"/>
            </a:solidFill>
          </p:spPr>
          <p:txBody>
            <a:bodyPr wrap="square" lIns="179234" tIns="143388" rIns="179234" bIns="143388" rtlCol="0">
              <a:spAutoFit/>
            </a:bodyPr>
            <a:lstStyle/>
            <a:p>
              <a:pPr defTabSz="914164" fontAlgn="base">
                <a:lnSpc>
                  <a:spcPct val="90000"/>
                </a:lnSpc>
                <a:spcBef>
                  <a:spcPct val="0"/>
                </a:spcBef>
                <a:spcAft>
                  <a:spcPct val="0"/>
                </a:spcAft>
                <a:tabLst>
                  <a:tab pos="896155" algn="l"/>
                </a:tabLst>
                <a:defRPr/>
              </a:pPr>
              <a:r>
                <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rPr>
                <a:t>Push Notifications</a:t>
              </a:r>
            </a:p>
            <a:p>
              <a:pPr defTabSz="914164" fontAlgn="base">
                <a:lnSpc>
                  <a:spcPct val="90000"/>
                </a:lnSpc>
                <a:spcBef>
                  <a:spcPct val="0"/>
                </a:spcBef>
                <a:spcAft>
                  <a:spcPct val="0"/>
                </a:spcAft>
                <a:tabLst>
                  <a:tab pos="896155" algn="l"/>
                </a:tabLs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a:p>
              <a:pPr defTabSz="914164" fontAlgn="base">
                <a:lnSpc>
                  <a:spcPct val="90000"/>
                </a:lnSpc>
                <a:spcBef>
                  <a:spcPct val="0"/>
                </a:spcBef>
                <a:spcAft>
                  <a:spcPct val="0"/>
                </a:spcAft>
                <a:tabLst>
                  <a:tab pos="896155" algn="l"/>
                </a:tabLs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a:p>
              <a:pPr defTabSz="914164" fontAlgn="base">
                <a:lnSpc>
                  <a:spcPct val="90000"/>
                </a:lnSpc>
                <a:spcBef>
                  <a:spcPct val="0"/>
                </a:spcBef>
                <a:spcAft>
                  <a:spcPct val="0"/>
                </a:spcAft>
                <a:tabLst>
                  <a:tab pos="896155" algn="l"/>
                </a:tabLs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p:cNvSpPr txBox="1"/>
            <p:nvPr/>
          </p:nvSpPr>
          <p:spPr>
            <a:xfrm>
              <a:off x="5101008" y="1118667"/>
              <a:ext cx="2471803" cy="1171437"/>
            </a:xfrm>
            <a:prstGeom prst="rect">
              <a:avLst/>
            </a:prstGeom>
            <a:solidFill>
              <a:schemeClr val="accent1"/>
            </a:solidFill>
          </p:spPr>
          <p:txBody>
            <a:bodyPr wrap="square" lIns="179234" tIns="143388" rIns="179234" bIns="143388" rtlCol="0">
              <a:spAutoFit/>
            </a:bodyPr>
            <a:lstStyle/>
            <a:p>
              <a:pPr defTabSz="914164" fontAlgn="base">
                <a:lnSpc>
                  <a:spcPct val="90000"/>
                </a:lnSpc>
                <a:spcBef>
                  <a:spcPct val="0"/>
                </a:spcBef>
                <a:spcAft>
                  <a:spcPct val="0"/>
                </a:spcAft>
                <a:tabLst>
                  <a:tab pos="896155" algn="l"/>
                </a:tabLst>
                <a:defRPr/>
              </a:pPr>
              <a:r>
                <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rPr>
                <a:t>Data connections</a:t>
              </a:r>
            </a:p>
            <a:p>
              <a:pPr defTabSz="914164" fontAlgn="base">
                <a:lnSpc>
                  <a:spcPct val="90000"/>
                </a:lnSpc>
                <a:spcBef>
                  <a:spcPct val="0"/>
                </a:spcBef>
                <a:spcAft>
                  <a:spcPct val="0"/>
                </a:spcAft>
                <a:tabLst>
                  <a:tab pos="896155" algn="l"/>
                </a:tabLs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a:p>
              <a:pPr defTabSz="914164" fontAlgn="base">
                <a:lnSpc>
                  <a:spcPct val="90000"/>
                </a:lnSpc>
                <a:spcBef>
                  <a:spcPct val="0"/>
                </a:spcBef>
                <a:spcAft>
                  <a:spcPct val="0"/>
                </a:spcAft>
                <a:tabLst>
                  <a:tab pos="896155" algn="l"/>
                </a:tabLs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a:p>
              <a:pPr defTabSz="914164" fontAlgn="base">
                <a:lnSpc>
                  <a:spcPct val="90000"/>
                </a:lnSpc>
                <a:spcBef>
                  <a:spcPct val="0"/>
                </a:spcBef>
                <a:spcAft>
                  <a:spcPct val="0"/>
                </a:spcAft>
                <a:tabLst>
                  <a:tab pos="896155" algn="l"/>
                </a:tabLs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p:cNvSpPr txBox="1"/>
            <p:nvPr/>
          </p:nvSpPr>
          <p:spPr>
            <a:xfrm>
              <a:off x="3618803" y="2408202"/>
              <a:ext cx="3954010" cy="1171437"/>
            </a:xfrm>
            <a:prstGeom prst="rect">
              <a:avLst/>
            </a:prstGeom>
            <a:solidFill>
              <a:schemeClr val="accent1"/>
            </a:solidFill>
          </p:spPr>
          <p:txBody>
            <a:bodyPr wrap="square" lIns="179234" tIns="143388" rIns="179234" bIns="143388" rtlCol="0">
              <a:spAutoFit/>
            </a:bodyPr>
            <a:lstStyle/>
            <a:p>
              <a:pPr defTabSz="914164" fontAlgn="base">
                <a:lnSpc>
                  <a:spcPct val="90000"/>
                </a:lnSpc>
                <a:spcBef>
                  <a:spcPct val="0"/>
                </a:spcBef>
                <a:spcAft>
                  <a:spcPct val="0"/>
                </a:spcAft>
                <a:tabLst>
                  <a:tab pos="896155" algn="l"/>
                </a:tabLst>
                <a:defRPr/>
              </a:pPr>
              <a:r>
                <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rPr>
                <a:t>User Authentication</a:t>
              </a:r>
            </a:p>
            <a:p>
              <a:pPr defTabSz="914164" fontAlgn="base">
                <a:lnSpc>
                  <a:spcPct val="90000"/>
                </a:lnSpc>
                <a:spcBef>
                  <a:spcPct val="0"/>
                </a:spcBef>
                <a:spcAft>
                  <a:spcPct val="0"/>
                </a:spcAft>
                <a:tabLst>
                  <a:tab pos="896155" algn="l"/>
                </a:tabLs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a:p>
              <a:pPr defTabSz="914164" fontAlgn="base">
                <a:lnSpc>
                  <a:spcPct val="90000"/>
                </a:lnSpc>
                <a:spcBef>
                  <a:spcPct val="0"/>
                </a:spcBef>
                <a:spcAft>
                  <a:spcPct val="0"/>
                </a:spcAft>
                <a:tabLst>
                  <a:tab pos="896155" algn="l"/>
                </a:tabLs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a:p>
              <a:pPr defTabSz="914164" fontAlgn="base">
                <a:lnSpc>
                  <a:spcPct val="90000"/>
                </a:lnSpc>
                <a:spcBef>
                  <a:spcPct val="0"/>
                </a:spcBef>
                <a:spcAft>
                  <a:spcPct val="0"/>
                </a:spcAft>
                <a:tabLst>
                  <a:tab pos="896155" algn="l"/>
                </a:tabLs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7704613" y="1117609"/>
              <a:ext cx="1120303" cy="3746142"/>
            </a:xfrm>
            <a:prstGeom prst="rect">
              <a:avLst/>
            </a:prstGeom>
            <a:solidFill>
              <a:schemeClr val="accent2">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defTabSz="913866" fontAlgn="base">
                <a:lnSpc>
                  <a:spcPct val="90000"/>
                </a:lnSpc>
                <a:spcBef>
                  <a:spcPct val="0"/>
                </a:spcBef>
                <a:spcAft>
                  <a:spcPct val="0"/>
                </a:spcAft>
                <a:defRPr/>
              </a:pPr>
              <a:endParaRPr lang="en-US" sz="2353" kern="0" dirty="0">
                <a:solidFill>
                  <a:srgbClr val="404040"/>
                </a:solidFill>
                <a:latin typeface="Segoe UI Light"/>
                <a:ea typeface="Segoe UI" pitchFamily="34" charset="0"/>
                <a:cs typeface="Segoe UI" pitchFamily="34" charset="0"/>
              </a:endParaRPr>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39515" y="2839291"/>
              <a:ext cx="233673" cy="351563"/>
            </a:xfrm>
            <a:prstGeom prst="rect">
              <a:avLst/>
            </a:prstGeom>
          </p:spPr>
        </p:pic>
        <p:pic>
          <p:nvPicPr>
            <p:cNvPr id="20" name="Picture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gray">
            <a:xfrm>
              <a:off x="3993880" y="2850055"/>
              <a:ext cx="352415" cy="351128"/>
            </a:xfrm>
            <a:prstGeom prst="rect">
              <a:avLst/>
            </a:prstGeom>
          </p:spPr>
        </p:pic>
        <p:pic>
          <p:nvPicPr>
            <p:cNvPr id="21" name="Picture 20"/>
            <p:cNvPicPr>
              <a:picLocks noChangeAspect="1"/>
            </p:cNvPicPr>
            <p:nvPr/>
          </p:nvPicPr>
          <p:blipFill>
            <a:blip r:embed="rId7"/>
            <a:stretch>
              <a:fillRect/>
            </a:stretch>
          </p:blipFill>
          <p:spPr>
            <a:xfrm>
              <a:off x="6823789" y="2785955"/>
              <a:ext cx="395406" cy="420118"/>
            </a:xfrm>
            <a:prstGeom prst="rect">
              <a:avLst/>
            </a:prstGeom>
          </p:spPr>
        </p:pic>
        <p:sp>
          <p:nvSpPr>
            <p:cNvPr id="22" name="TextBox 21"/>
            <p:cNvSpPr txBox="1"/>
            <p:nvPr/>
          </p:nvSpPr>
          <p:spPr>
            <a:xfrm>
              <a:off x="3811455" y="3201062"/>
              <a:ext cx="724901" cy="322712"/>
            </a:xfrm>
            <a:prstGeom prst="rect">
              <a:avLst/>
            </a:prstGeom>
            <a:noFill/>
          </p:spPr>
          <p:txBody>
            <a:bodyPr wrap="square" lIns="179234" tIns="143388" rIns="179234" bIns="143388" rtlCol="0">
              <a:spAutoFit/>
            </a:bodyPr>
            <a:lstStyle/>
            <a:p>
              <a:pPr algn="ctr" defTabSz="914015">
                <a:lnSpc>
                  <a:spcPct val="90000"/>
                </a:lnSpc>
              </a:pPr>
              <a:r>
                <a:rPr lang="en-US" sz="1078" dirty="0">
                  <a:solidFill>
                    <a:srgbClr val="FFFFFF"/>
                  </a:solidFill>
                </a:rPr>
                <a:t>Facebook</a:t>
              </a:r>
            </a:p>
          </p:txBody>
        </p:sp>
        <p:sp>
          <p:nvSpPr>
            <p:cNvPr id="23" name="TextBox 22"/>
            <p:cNvSpPr txBox="1"/>
            <p:nvPr/>
          </p:nvSpPr>
          <p:spPr>
            <a:xfrm>
              <a:off x="4572885" y="3200367"/>
              <a:ext cx="659001" cy="322712"/>
            </a:xfrm>
            <a:prstGeom prst="rect">
              <a:avLst/>
            </a:prstGeom>
            <a:noFill/>
          </p:spPr>
          <p:txBody>
            <a:bodyPr wrap="square" lIns="179234" tIns="143388" rIns="179234" bIns="143388" rtlCol="0">
              <a:spAutoFit/>
            </a:bodyPr>
            <a:lstStyle/>
            <a:p>
              <a:pPr algn="ctr" defTabSz="914015">
                <a:lnSpc>
                  <a:spcPct val="90000"/>
                </a:lnSpc>
              </a:pPr>
              <a:r>
                <a:rPr lang="en-US" sz="1078" dirty="0">
                  <a:solidFill>
                    <a:srgbClr val="FFFFFF"/>
                  </a:solidFill>
                </a:rPr>
                <a:t>Twitter</a:t>
              </a:r>
            </a:p>
          </p:txBody>
        </p:sp>
        <p:sp>
          <p:nvSpPr>
            <p:cNvPr id="24" name="TextBox 23"/>
            <p:cNvSpPr txBox="1"/>
            <p:nvPr/>
          </p:nvSpPr>
          <p:spPr>
            <a:xfrm>
              <a:off x="5327301" y="3209340"/>
              <a:ext cx="724902" cy="322712"/>
            </a:xfrm>
            <a:prstGeom prst="rect">
              <a:avLst/>
            </a:prstGeom>
            <a:noFill/>
          </p:spPr>
          <p:txBody>
            <a:bodyPr wrap="square" lIns="179234" tIns="143388" rIns="179234" bIns="143388" rtlCol="0">
              <a:spAutoFit/>
            </a:bodyPr>
            <a:lstStyle/>
            <a:p>
              <a:pPr algn="ctr" defTabSz="914015">
                <a:lnSpc>
                  <a:spcPct val="90000"/>
                </a:lnSpc>
              </a:pPr>
              <a:r>
                <a:rPr lang="en-US" sz="1078" dirty="0">
                  <a:solidFill>
                    <a:srgbClr val="FFFFFF"/>
                  </a:solidFill>
                </a:rPr>
                <a:t>Microsoft</a:t>
              </a:r>
            </a:p>
          </p:txBody>
        </p:sp>
        <p:sp>
          <p:nvSpPr>
            <p:cNvPr id="25" name="TextBox 24"/>
            <p:cNvSpPr txBox="1"/>
            <p:nvPr/>
          </p:nvSpPr>
          <p:spPr>
            <a:xfrm>
              <a:off x="6052201" y="3204038"/>
              <a:ext cx="593102" cy="322712"/>
            </a:xfrm>
            <a:prstGeom prst="rect">
              <a:avLst/>
            </a:prstGeom>
            <a:noFill/>
          </p:spPr>
          <p:txBody>
            <a:bodyPr wrap="square" lIns="179234" tIns="143388" rIns="179234" bIns="143388" rtlCol="0">
              <a:spAutoFit/>
            </a:bodyPr>
            <a:lstStyle/>
            <a:p>
              <a:pPr algn="ctr" defTabSz="914015">
                <a:lnSpc>
                  <a:spcPct val="90000"/>
                </a:lnSpc>
              </a:pPr>
              <a:r>
                <a:rPr lang="en-US" sz="1078" dirty="0">
                  <a:solidFill>
                    <a:srgbClr val="FFFFFF"/>
                  </a:solidFill>
                </a:rPr>
                <a:t>Google</a:t>
              </a:r>
            </a:p>
          </p:txBody>
        </p:sp>
        <p:sp>
          <p:nvSpPr>
            <p:cNvPr id="26" name="TextBox 25"/>
            <p:cNvSpPr txBox="1"/>
            <p:nvPr/>
          </p:nvSpPr>
          <p:spPr>
            <a:xfrm>
              <a:off x="6617120" y="3206072"/>
              <a:ext cx="819127" cy="432480"/>
            </a:xfrm>
            <a:prstGeom prst="rect">
              <a:avLst/>
            </a:prstGeom>
            <a:noFill/>
          </p:spPr>
          <p:txBody>
            <a:bodyPr wrap="square" lIns="179234" tIns="143388" rIns="179234" bIns="143388" rtlCol="0">
              <a:spAutoFit/>
            </a:bodyPr>
            <a:lstStyle/>
            <a:p>
              <a:pPr algn="ctr" defTabSz="914015">
                <a:lnSpc>
                  <a:spcPct val="90000"/>
                </a:lnSpc>
              </a:pPr>
              <a:r>
                <a:rPr lang="en-US" sz="1078" dirty="0">
                  <a:solidFill>
                    <a:srgbClr val="FFFFFF"/>
                  </a:solidFill>
                </a:rPr>
                <a:t>Azure Active Directory</a:t>
              </a:r>
            </a:p>
          </p:txBody>
        </p:sp>
        <p:pic>
          <p:nvPicPr>
            <p:cNvPr id="27" name="Picture 26"/>
            <p:cNvPicPr>
              <a:picLocks noChangeAspect="1"/>
            </p:cNvPicPr>
            <p:nvPr/>
          </p:nvPicPr>
          <p:blipFill>
            <a:blip r:embed="rId8" cstate="print">
              <a:biLevel thresh="50000"/>
              <a:extLst>
                <a:ext uri="{28A0092B-C50C-407E-A947-70E740481C1C}">
                  <a14:useLocalDpi xmlns:a14="http://schemas.microsoft.com/office/drawing/2010/main" val="0"/>
                </a:ext>
              </a:extLst>
            </a:blip>
            <a:stretch>
              <a:fillRect/>
            </a:stretch>
          </p:blipFill>
          <p:spPr>
            <a:xfrm>
              <a:off x="4704773" y="2856176"/>
              <a:ext cx="401399" cy="324386"/>
            </a:xfrm>
            <a:prstGeom prst="rect">
              <a:avLst/>
            </a:prstGeom>
            <a:noFill/>
            <a:ln>
              <a:noFill/>
            </a:ln>
          </p:spPr>
        </p:pic>
      </p:grpSp>
      <p:sp>
        <p:nvSpPr>
          <p:cNvPr id="28" name="TextBox 27"/>
          <p:cNvSpPr txBox="1"/>
          <p:nvPr/>
        </p:nvSpPr>
        <p:spPr>
          <a:xfrm>
            <a:off x="758744" y="3676372"/>
            <a:ext cx="904415" cy="987963"/>
          </a:xfrm>
          <a:prstGeom prst="rect">
            <a:avLst/>
          </a:prstGeom>
          <a:noFill/>
        </p:spPr>
        <p:txBody>
          <a:bodyPr wrap="none" rtlCol="0">
            <a:spAutoFit/>
          </a:bodyPr>
          <a:lstStyle/>
          <a:p>
            <a:pPr defTabSz="914015">
              <a:lnSpc>
                <a:spcPct val="90000"/>
              </a:lnSpc>
              <a:spcBef>
                <a:spcPts val="587"/>
              </a:spcBef>
              <a:defRPr/>
            </a:pPr>
            <a:r>
              <a:rPr lang="en-US" sz="1200" kern="0" dirty="0">
                <a:solidFill>
                  <a:srgbClr val="FFFFFF"/>
                </a:solidFill>
              </a:rPr>
              <a:t>Windows</a:t>
            </a:r>
          </a:p>
          <a:p>
            <a:pPr defTabSz="914015">
              <a:lnSpc>
                <a:spcPct val="90000"/>
              </a:lnSpc>
              <a:spcBef>
                <a:spcPts val="587"/>
              </a:spcBef>
              <a:defRPr/>
            </a:pPr>
            <a:r>
              <a:rPr lang="en-US" sz="1200" kern="0" dirty="0">
                <a:solidFill>
                  <a:srgbClr val="FFFFFF"/>
                </a:solidFill>
              </a:rPr>
              <a:t>iOS</a:t>
            </a:r>
          </a:p>
          <a:p>
            <a:pPr defTabSz="914015">
              <a:lnSpc>
                <a:spcPct val="90000"/>
              </a:lnSpc>
              <a:spcBef>
                <a:spcPts val="587"/>
              </a:spcBef>
              <a:defRPr/>
            </a:pPr>
            <a:r>
              <a:rPr lang="en-US" sz="1200" kern="0" dirty="0">
                <a:solidFill>
                  <a:srgbClr val="FFFFFF"/>
                </a:solidFill>
              </a:rPr>
              <a:t>Android</a:t>
            </a:r>
          </a:p>
          <a:p>
            <a:pPr defTabSz="914015">
              <a:lnSpc>
                <a:spcPct val="90000"/>
              </a:lnSpc>
              <a:spcBef>
                <a:spcPts val="587"/>
              </a:spcBef>
              <a:defRPr/>
            </a:pPr>
            <a:r>
              <a:rPr lang="en-US" sz="1200" kern="0" dirty="0">
                <a:solidFill>
                  <a:srgbClr val="FFFFFF"/>
                </a:solidFill>
              </a:rPr>
              <a:t>HTML 5/JS</a:t>
            </a:r>
            <a:endParaRPr lang="en-US" sz="1200" dirty="0">
              <a:solidFill>
                <a:srgbClr val="FFFFFF"/>
              </a:solidFill>
            </a:endParaRPr>
          </a:p>
        </p:txBody>
      </p:sp>
      <p:sp>
        <p:nvSpPr>
          <p:cNvPr id="29" name="TextBox 28"/>
          <p:cNvSpPr txBox="1"/>
          <p:nvPr/>
        </p:nvSpPr>
        <p:spPr>
          <a:xfrm>
            <a:off x="1718155" y="3689358"/>
            <a:ext cx="888385" cy="744819"/>
          </a:xfrm>
          <a:prstGeom prst="rect">
            <a:avLst/>
          </a:prstGeom>
          <a:noFill/>
        </p:spPr>
        <p:txBody>
          <a:bodyPr wrap="none" rtlCol="0">
            <a:spAutoFit/>
          </a:bodyPr>
          <a:lstStyle/>
          <a:p>
            <a:pPr defTabSz="914015">
              <a:lnSpc>
                <a:spcPct val="90000"/>
              </a:lnSpc>
              <a:spcBef>
                <a:spcPts val="587"/>
              </a:spcBef>
              <a:defRPr/>
            </a:pPr>
            <a:r>
              <a:rPr lang="en-US" sz="1200" kern="0" dirty="0">
                <a:solidFill>
                  <a:srgbClr val="FFFFFF"/>
                </a:solidFill>
              </a:rPr>
              <a:t>Xamarin</a:t>
            </a:r>
          </a:p>
          <a:p>
            <a:pPr defTabSz="914015">
              <a:lnSpc>
                <a:spcPct val="90000"/>
              </a:lnSpc>
              <a:spcBef>
                <a:spcPts val="587"/>
              </a:spcBef>
              <a:defRPr/>
            </a:pPr>
            <a:r>
              <a:rPr lang="en-US" sz="1200" kern="0" dirty="0">
                <a:solidFill>
                  <a:srgbClr val="FFFFFF"/>
                </a:solidFill>
              </a:rPr>
              <a:t>PhoneGap</a:t>
            </a:r>
          </a:p>
          <a:p>
            <a:pPr defTabSz="914015">
              <a:lnSpc>
                <a:spcPct val="90000"/>
              </a:lnSpc>
              <a:spcBef>
                <a:spcPts val="587"/>
              </a:spcBef>
              <a:defRPr/>
            </a:pPr>
            <a:r>
              <a:rPr lang="en-US" sz="1200" kern="0" dirty="0" err="1">
                <a:solidFill>
                  <a:srgbClr val="FFFFFF"/>
                </a:solidFill>
              </a:rPr>
              <a:t>Sencha</a:t>
            </a:r>
            <a:endParaRPr lang="en-US" sz="1200" kern="0" dirty="0">
              <a:solidFill>
                <a:srgbClr val="FFFFFF"/>
              </a:solidFill>
            </a:endParaRPr>
          </a:p>
        </p:txBody>
      </p:sp>
      <p:grpSp>
        <p:nvGrpSpPr>
          <p:cNvPr id="30" name="Group 29"/>
          <p:cNvGrpSpPr/>
          <p:nvPr/>
        </p:nvGrpSpPr>
        <p:grpSpPr>
          <a:xfrm>
            <a:off x="7155430" y="5323076"/>
            <a:ext cx="996727" cy="1215720"/>
            <a:chOff x="4733635" y="4960493"/>
            <a:chExt cx="996727" cy="1215720"/>
          </a:xfrm>
        </p:grpSpPr>
        <p:pic>
          <p:nvPicPr>
            <p:cNvPr id="31" name="Picture 30"/>
            <p:cNvPicPr>
              <a:picLocks noChangeAspect="1"/>
            </p:cNvPicPr>
            <p:nvPr/>
          </p:nvPicPr>
          <p:blipFill rotWithShape="1">
            <a:blip r:embed="rId9" cstate="print">
              <a:extLst>
                <a:ext uri="{28A0092B-C50C-407E-A947-70E740481C1C}">
                  <a14:useLocalDpi xmlns:a14="http://schemas.microsoft.com/office/drawing/2010/main" val="0"/>
                </a:ext>
              </a:extLst>
            </a:blip>
            <a:srcRect r="68823"/>
            <a:stretch/>
          </p:blipFill>
          <p:spPr>
            <a:xfrm>
              <a:off x="4733635" y="4960493"/>
              <a:ext cx="878679" cy="1024117"/>
            </a:xfrm>
            <a:prstGeom prst="rect">
              <a:avLst/>
            </a:prstGeom>
          </p:spPr>
        </p:pic>
        <p:sp>
          <p:nvSpPr>
            <p:cNvPr id="32" name="TextBox 31"/>
            <p:cNvSpPr txBox="1"/>
            <p:nvPr/>
          </p:nvSpPr>
          <p:spPr>
            <a:xfrm>
              <a:off x="4777571" y="5745902"/>
              <a:ext cx="952791" cy="430311"/>
            </a:xfrm>
            <a:prstGeom prst="rect">
              <a:avLst/>
            </a:prstGeom>
            <a:noFill/>
          </p:spPr>
          <p:txBody>
            <a:bodyPr wrap="square" lIns="175736" tIns="140589" rIns="175736" bIns="140589" rtlCol="0">
              <a:spAutoFit/>
            </a:bodyPr>
            <a:lstStyle/>
            <a:p>
              <a:pPr algn="ctr" defTabSz="896067">
                <a:lnSpc>
                  <a:spcPct val="90000"/>
                </a:lnSpc>
                <a:defRPr/>
              </a:pPr>
              <a:r>
                <a:rPr lang="en-US" sz="1057" kern="0" dirty="0">
                  <a:solidFill>
                    <a:srgbClr val="FFFFFF"/>
                  </a:solidFill>
                </a:rPr>
                <a:t>Windows</a:t>
              </a:r>
            </a:p>
          </p:txBody>
        </p:sp>
      </p:grpSp>
      <p:grpSp>
        <p:nvGrpSpPr>
          <p:cNvPr id="33" name="Group 32"/>
          <p:cNvGrpSpPr/>
          <p:nvPr/>
        </p:nvGrpSpPr>
        <p:grpSpPr>
          <a:xfrm>
            <a:off x="6279150" y="5537614"/>
            <a:ext cx="831838" cy="1131241"/>
            <a:chOff x="6794518" y="5235831"/>
            <a:chExt cx="831838" cy="1131241"/>
          </a:xfrm>
        </p:grpSpPr>
        <p:pic>
          <p:nvPicPr>
            <p:cNvPr id="34" name="Picture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0644" y="5235831"/>
              <a:ext cx="382921" cy="578975"/>
            </a:xfrm>
            <a:prstGeom prst="rect">
              <a:avLst/>
            </a:prstGeom>
          </p:spPr>
        </p:pic>
        <p:sp>
          <p:nvSpPr>
            <p:cNvPr id="35" name="TextBox 34"/>
            <p:cNvSpPr txBox="1"/>
            <p:nvPr/>
          </p:nvSpPr>
          <p:spPr>
            <a:xfrm>
              <a:off x="6794518" y="5790376"/>
              <a:ext cx="831838" cy="576696"/>
            </a:xfrm>
            <a:prstGeom prst="rect">
              <a:avLst/>
            </a:prstGeom>
            <a:noFill/>
          </p:spPr>
          <p:txBody>
            <a:bodyPr wrap="square" lIns="175736" tIns="140589" rIns="175736" bIns="140589" rtlCol="0">
              <a:spAutoFit/>
            </a:bodyPr>
            <a:lstStyle/>
            <a:p>
              <a:pPr algn="ctr" defTabSz="896067">
                <a:lnSpc>
                  <a:spcPct val="90000"/>
                </a:lnSpc>
                <a:defRPr/>
              </a:pPr>
              <a:r>
                <a:rPr lang="en-US" sz="1057" kern="0" dirty="0">
                  <a:solidFill>
                    <a:srgbClr val="FFFFFF"/>
                  </a:solidFill>
                </a:rPr>
                <a:t>Android</a:t>
              </a:r>
            </a:p>
            <a:p>
              <a:pPr algn="ctr" defTabSz="896067">
                <a:lnSpc>
                  <a:spcPct val="90000"/>
                </a:lnSpc>
                <a:defRPr/>
              </a:pPr>
              <a:r>
                <a:rPr lang="en-US" sz="1057" kern="0" dirty="0">
                  <a:solidFill>
                    <a:srgbClr val="FFFFFF"/>
                  </a:solidFill>
                </a:rPr>
                <a:t>Chrome</a:t>
              </a:r>
            </a:p>
          </p:txBody>
        </p:sp>
      </p:grpSp>
      <p:grpSp>
        <p:nvGrpSpPr>
          <p:cNvPr id="36" name="Group 35"/>
          <p:cNvGrpSpPr/>
          <p:nvPr/>
        </p:nvGrpSpPr>
        <p:grpSpPr>
          <a:xfrm>
            <a:off x="5298081" y="5543675"/>
            <a:ext cx="790803" cy="1112832"/>
            <a:chOff x="5910829" y="5235445"/>
            <a:chExt cx="790803" cy="1112832"/>
          </a:xfrm>
        </p:grpSpPr>
        <p:sp>
          <p:nvSpPr>
            <p:cNvPr id="37" name="TextBox 36"/>
            <p:cNvSpPr txBox="1"/>
            <p:nvPr/>
          </p:nvSpPr>
          <p:spPr>
            <a:xfrm>
              <a:off x="5910829" y="5771581"/>
              <a:ext cx="790803" cy="576696"/>
            </a:xfrm>
            <a:prstGeom prst="rect">
              <a:avLst/>
            </a:prstGeom>
            <a:noFill/>
          </p:spPr>
          <p:txBody>
            <a:bodyPr wrap="square" lIns="175736" tIns="140589" rIns="175736" bIns="140589" rtlCol="0">
              <a:spAutoFit/>
            </a:bodyPr>
            <a:lstStyle/>
            <a:p>
              <a:pPr algn="ctr" defTabSz="896067">
                <a:lnSpc>
                  <a:spcPct val="90000"/>
                </a:lnSpc>
                <a:defRPr/>
              </a:pPr>
              <a:r>
                <a:rPr lang="en-US" sz="1057" kern="0" dirty="0">
                  <a:solidFill>
                    <a:srgbClr val="FFFFFF"/>
                  </a:solidFill>
                </a:rPr>
                <a:t>iOS OSX</a:t>
              </a:r>
            </a:p>
          </p:txBody>
        </p:sp>
        <p:pic>
          <p:nvPicPr>
            <p:cNvPr id="38" name="Picture 3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059381" y="5235445"/>
              <a:ext cx="456394" cy="558963"/>
            </a:xfrm>
            <a:prstGeom prst="rect">
              <a:avLst/>
            </a:prstGeom>
          </p:spPr>
        </p:pic>
      </p:grpSp>
      <p:grpSp>
        <p:nvGrpSpPr>
          <p:cNvPr id="39" name="Group 38"/>
          <p:cNvGrpSpPr/>
          <p:nvPr/>
        </p:nvGrpSpPr>
        <p:grpSpPr>
          <a:xfrm>
            <a:off x="8961741" y="5536021"/>
            <a:ext cx="1142270" cy="994381"/>
            <a:chOff x="7627934" y="5239196"/>
            <a:chExt cx="1142270" cy="994381"/>
          </a:xfrm>
        </p:grpSpPr>
        <p:sp>
          <p:nvSpPr>
            <p:cNvPr id="40" name="Lightning Bolt 39"/>
            <p:cNvSpPr/>
            <p:nvPr/>
          </p:nvSpPr>
          <p:spPr bwMode="auto">
            <a:xfrm>
              <a:off x="8009020" y="5239196"/>
              <a:ext cx="258288" cy="571141"/>
            </a:xfrm>
            <a:prstGeom prst="lightningBol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TextBox 40"/>
            <p:cNvSpPr txBox="1"/>
            <p:nvPr/>
          </p:nvSpPr>
          <p:spPr>
            <a:xfrm>
              <a:off x="7627934" y="5803266"/>
              <a:ext cx="1142270" cy="430311"/>
            </a:xfrm>
            <a:prstGeom prst="rect">
              <a:avLst/>
            </a:prstGeom>
            <a:noFill/>
          </p:spPr>
          <p:txBody>
            <a:bodyPr wrap="square" lIns="175736" tIns="140589" rIns="175736" bIns="140589" rtlCol="0">
              <a:spAutoFit/>
            </a:bodyPr>
            <a:lstStyle/>
            <a:p>
              <a:pPr algn="ctr" defTabSz="896067">
                <a:lnSpc>
                  <a:spcPct val="90000"/>
                </a:lnSpc>
                <a:defRPr/>
              </a:pPr>
              <a:r>
                <a:rPr lang="en-US" sz="1057" kern="0" dirty="0">
                  <a:solidFill>
                    <a:srgbClr val="FFFFFF"/>
                  </a:solidFill>
                </a:rPr>
                <a:t>In-App</a:t>
              </a:r>
            </a:p>
          </p:txBody>
        </p:sp>
      </p:grpSp>
      <p:grpSp>
        <p:nvGrpSpPr>
          <p:cNvPr id="42" name="Group 41"/>
          <p:cNvGrpSpPr/>
          <p:nvPr/>
        </p:nvGrpSpPr>
        <p:grpSpPr>
          <a:xfrm>
            <a:off x="8131902" y="5527177"/>
            <a:ext cx="952791" cy="1011619"/>
            <a:chOff x="8872474" y="5203497"/>
            <a:chExt cx="952791" cy="1011619"/>
          </a:xfrm>
        </p:grpSpPr>
        <p:pic>
          <p:nvPicPr>
            <p:cNvPr id="43" name="Picture 4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31002" y="5203497"/>
              <a:ext cx="668810" cy="668810"/>
            </a:xfrm>
            <a:prstGeom prst="rect">
              <a:avLst/>
            </a:prstGeom>
          </p:spPr>
        </p:pic>
        <p:sp>
          <p:nvSpPr>
            <p:cNvPr id="44" name="TextBox 43"/>
            <p:cNvSpPr txBox="1"/>
            <p:nvPr/>
          </p:nvSpPr>
          <p:spPr>
            <a:xfrm>
              <a:off x="8872474" y="5784805"/>
              <a:ext cx="952791" cy="430311"/>
            </a:xfrm>
            <a:prstGeom prst="rect">
              <a:avLst/>
            </a:prstGeom>
            <a:noFill/>
          </p:spPr>
          <p:txBody>
            <a:bodyPr wrap="square" lIns="175736" tIns="140589" rIns="175736" bIns="140589" rtlCol="0">
              <a:spAutoFit/>
            </a:bodyPr>
            <a:lstStyle/>
            <a:p>
              <a:pPr algn="ctr" defTabSz="896067">
                <a:lnSpc>
                  <a:spcPct val="90000"/>
                </a:lnSpc>
                <a:defRPr/>
              </a:pPr>
              <a:r>
                <a:rPr lang="en-US" sz="1057" kern="0" dirty="0">
                  <a:solidFill>
                    <a:srgbClr val="FFFFFF"/>
                  </a:solidFill>
                </a:rPr>
                <a:t>Kindle</a:t>
              </a:r>
            </a:p>
          </p:txBody>
        </p:sp>
      </p:grpSp>
      <p:grpSp>
        <p:nvGrpSpPr>
          <p:cNvPr id="45" name="Group 44"/>
          <p:cNvGrpSpPr/>
          <p:nvPr/>
        </p:nvGrpSpPr>
        <p:grpSpPr bwMode="gray">
          <a:xfrm>
            <a:off x="7420521" y="3908148"/>
            <a:ext cx="650475" cy="433958"/>
            <a:chOff x="8672460" y="-1818199"/>
            <a:chExt cx="1811337" cy="1203325"/>
          </a:xfrm>
        </p:grpSpPr>
        <p:sp>
          <p:nvSpPr>
            <p:cNvPr id="46" name="Freeform 11"/>
            <p:cNvSpPr>
              <a:spLocks/>
            </p:cNvSpPr>
            <p:nvPr/>
          </p:nvSpPr>
          <p:spPr bwMode="gray">
            <a:xfrm>
              <a:off x="8845497" y="-1576899"/>
              <a:ext cx="1592262" cy="808038"/>
            </a:xfrm>
            <a:custGeom>
              <a:avLst/>
              <a:gdLst>
                <a:gd name="T0" fmla="*/ 363 w 422"/>
                <a:gd name="T1" fmla="*/ 1 h 213"/>
                <a:gd name="T2" fmla="*/ 346 w 422"/>
                <a:gd name="T3" fmla="*/ 0 h 213"/>
                <a:gd name="T4" fmla="*/ 346 w 422"/>
                <a:gd name="T5" fmla="*/ 0 h 213"/>
                <a:gd name="T6" fmla="*/ 346 w 422"/>
                <a:gd name="T7" fmla="*/ 0 h 213"/>
                <a:gd name="T8" fmla="*/ 346 w 422"/>
                <a:gd name="T9" fmla="*/ 0 h 213"/>
                <a:gd name="T10" fmla="*/ 185 w 422"/>
                <a:gd name="T11" fmla="*/ 98 h 213"/>
                <a:gd name="T12" fmla="*/ 164 w 422"/>
                <a:gd name="T13" fmla="*/ 105 h 213"/>
                <a:gd name="T14" fmla="*/ 141 w 422"/>
                <a:gd name="T15" fmla="*/ 96 h 213"/>
                <a:gd name="T16" fmla="*/ 14 w 422"/>
                <a:gd name="T17" fmla="*/ 2 h 213"/>
                <a:gd name="T18" fmla="*/ 14 w 422"/>
                <a:gd name="T19" fmla="*/ 2 h 213"/>
                <a:gd name="T20" fmla="*/ 0 w 422"/>
                <a:gd name="T21" fmla="*/ 1 h 213"/>
                <a:gd name="T22" fmla="*/ 1 w 422"/>
                <a:gd name="T23" fmla="*/ 100 h 213"/>
                <a:gd name="T24" fmla="*/ 40 w 422"/>
                <a:gd name="T25" fmla="*/ 98 h 213"/>
                <a:gd name="T26" fmla="*/ 181 w 422"/>
                <a:gd name="T27" fmla="*/ 149 h 213"/>
                <a:gd name="T28" fmla="*/ 335 w 422"/>
                <a:gd name="T29" fmla="*/ 211 h 213"/>
                <a:gd name="T30" fmla="*/ 362 w 422"/>
                <a:gd name="T31" fmla="*/ 213 h 213"/>
                <a:gd name="T32" fmla="*/ 362 w 422"/>
                <a:gd name="T33" fmla="*/ 169 h 213"/>
                <a:gd name="T34" fmla="*/ 421 w 422"/>
                <a:gd name="T35" fmla="*/ 114 h 213"/>
                <a:gd name="T36" fmla="*/ 420 w 422"/>
                <a:gd name="T37" fmla="*/ 111 h 213"/>
                <a:gd name="T38" fmla="*/ 418 w 422"/>
                <a:gd name="T39" fmla="*/ 115 h 213"/>
                <a:gd name="T40" fmla="*/ 362 w 422"/>
                <a:gd name="T41" fmla="*/ 155 h 213"/>
                <a:gd name="T42" fmla="*/ 363 w 422"/>
                <a:gd name="T43" fmla="*/ 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2" h="213">
                  <a:moveTo>
                    <a:pt x="363" y="1"/>
                  </a:moveTo>
                  <a:cubicBezTo>
                    <a:pt x="363" y="1"/>
                    <a:pt x="346" y="0"/>
                    <a:pt x="346" y="0"/>
                  </a:cubicBezTo>
                  <a:cubicBezTo>
                    <a:pt x="346" y="0"/>
                    <a:pt x="346" y="0"/>
                    <a:pt x="346" y="0"/>
                  </a:cubicBezTo>
                  <a:cubicBezTo>
                    <a:pt x="346" y="0"/>
                    <a:pt x="346" y="0"/>
                    <a:pt x="346" y="0"/>
                  </a:cubicBezTo>
                  <a:cubicBezTo>
                    <a:pt x="346" y="0"/>
                    <a:pt x="346" y="0"/>
                    <a:pt x="346" y="0"/>
                  </a:cubicBezTo>
                  <a:cubicBezTo>
                    <a:pt x="299" y="29"/>
                    <a:pt x="203" y="87"/>
                    <a:pt x="185" y="98"/>
                  </a:cubicBezTo>
                  <a:cubicBezTo>
                    <a:pt x="182" y="100"/>
                    <a:pt x="173" y="105"/>
                    <a:pt x="164" y="105"/>
                  </a:cubicBezTo>
                  <a:cubicBezTo>
                    <a:pt x="154" y="105"/>
                    <a:pt x="147" y="101"/>
                    <a:pt x="141" y="96"/>
                  </a:cubicBezTo>
                  <a:cubicBezTo>
                    <a:pt x="126" y="86"/>
                    <a:pt x="59" y="35"/>
                    <a:pt x="14" y="2"/>
                  </a:cubicBezTo>
                  <a:cubicBezTo>
                    <a:pt x="14" y="2"/>
                    <a:pt x="14" y="2"/>
                    <a:pt x="14" y="2"/>
                  </a:cubicBezTo>
                  <a:cubicBezTo>
                    <a:pt x="14" y="2"/>
                    <a:pt x="0" y="1"/>
                    <a:pt x="0" y="1"/>
                  </a:cubicBezTo>
                  <a:cubicBezTo>
                    <a:pt x="0" y="28"/>
                    <a:pt x="0" y="65"/>
                    <a:pt x="1" y="100"/>
                  </a:cubicBezTo>
                  <a:cubicBezTo>
                    <a:pt x="12" y="98"/>
                    <a:pt x="26" y="97"/>
                    <a:pt x="40" y="98"/>
                  </a:cubicBezTo>
                  <a:cubicBezTo>
                    <a:pt x="91" y="101"/>
                    <a:pt x="139" y="125"/>
                    <a:pt x="181" y="149"/>
                  </a:cubicBezTo>
                  <a:cubicBezTo>
                    <a:pt x="222" y="172"/>
                    <a:pt x="273" y="200"/>
                    <a:pt x="335" y="211"/>
                  </a:cubicBezTo>
                  <a:cubicBezTo>
                    <a:pt x="344" y="212"/>
                    <a:pt x="353" y="213"/>
                    <a:pt x="362" y="213"/>
                  </a:cubicBezTo>
                  <a:cubicBezTo>
                    <a:pt x="362" y="169"/>
                    <a:pt x="362" y="169"/>
                    <a:pt x="362" y="169"/>
                  </a:cubicBezTo>
                  <a:cubicBezTo>
                    <a:pt x="412" y="159"/>
                    <a:pt x="419" y="127"/>
                    <a:pt x="421" y="114"/>
                  </a:cubicBezTo>
                  <a:cubicBezTo>
                    <a:pt x="421" y="113"/>
                    <a:pt x="422" y="111"/>
                    <a:pt x="420" y="111"/>
                  </a:cubicBezTo>
                  <a:cubicBezTo>
                    <a:pt x="418" y="111"/>
                    <a:pt x="418" y="114"/>
                    <a:pt x="418" y="115"/>
                  </a:cubicBezTo>
                  <a:cubicBezTo>
                    <a:pt x="416" y="122"/>
                    <a:pt x="411" y="148"/>
                    <a:pt x="362" y="155"/>
                  </a:cubicBezTo>
                  <a:lnTo>
                    <a:pt x="363" y="1"/>
                  </a:lnTo>
                  <a:close/>
                </a:path>
              </a:pathLst>
            </a:custGeom>
            <a:solidFill>
              <a:srgbClr val="FFFFFF"/>
            </a:solidFill>
            <a:ln>
              <a:noFill/>
              <a:headEnd type="none" w="med" len="med"/>
              <a:tailEnd type="none" w="med" len="med"/>
            </a:ln>
            <a:extLst>
              <a:ext uri="{91240B29-F687-4f45-9708-019B960494DF}">
                <a14:hiddenLine xmlns=""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7864" tIns="43932" rIns="87864" bIns="43932" numCol="1" rtlCol="0" anchor="ctr" anchorCtr="0" compatLnSpc="1">
              <a:prstTxWarp prst="textNoShape">
                <a:avLst/>
              </a:prstTxWarp>
            </a:bodyPr>
            <a:lstStyle/>
            <a:p>
              <a:pPr defTabSz="711706"/>
              <a:endParaRPr lang="en-US" sz="865" spc="-118" dirty="0">
                <a:solidFill>
                  <a:srgbClr val="505050">
                    <a:lumMod val="50000"/>
                  </a:srgbClr>
                </a:solidFill>
                <a:latin typeface="Segoe Light" pitchFamily="34" charset="0"/>
              </a:endParaRPr>
            </a:p>
          </p:txBody>
        </p:sp>
        <p:sp>
          <p:nvSpPr>
            <p:cNvPr id="47" name="Freeform 12"/>
            <p:cNvSpPr>
              <a:spLocks noEditPoints="1"/>
            </p:cNvSpPr>
            <p:nvPr/>
          </p:nvSpPr>
          <p:spPr bwMode="gray">
            <a:xfrm>
              <a:off x="8672460" y="-1156212"/>
              <a:ext cx="1811337" cy="541338"/>
            </a:xfrm>
            <a:custGeom>
              <a:avLst/>
              <a:gdLst>
                <a:gd name="T0" fmla="*/ 480 w 480"/>
                <a:gd name="T1" fmla="*/ 81 h 143"/>
                <a:gd name="T2" fmla="*/ 478 w 480"/>
                <a:gd name="T3" fmla="*/ 81 h 143"/>
                <a:gd name="T4" fmla="*/ 430 w 480"/>
                <a:gd name="T5" fmla="*/ 106 h 143"/>
                <a:gd name="T6" fmla="*/ 390 w 480"/>
                <a:gd name="T7" fmla="*/ 107 h 143"/>
                <a:gd name="T8" fmla="*/ 242 w 480"/>
                <a:gd name="T9" fmla="*/ 62 h 143"/>
                <a:gd name="T10" fmla="*/ 74 w 480"/>
                <a:gd name="T11" fmla="*/ 1 h 143"/>
                <a:gd name="T12" fmla="*/ 11 w 480"/>
                <a:gd name="T13" fmla="*/ 19 h 143"/>
                <a:gd name="T14" fmla="*/ 0 w 480"/>
                <a:gd name="T15" fmla="*/ 53 h 143"/>
                <a:gd name="T16" fmla="*/ 34 w 480"/>
                <a:gd name="T17" fmla="*/ 89 h 143"/>
                <a:gd name="T18" fmla="*/ 47 w 480"/>
                <a:gd name="T19" fmla="*/ 90 h 143"/>
                <a:gd name="T20" fmla="*/ 47 w 480"/>
                <a:gd name="T21" fmla="*/ 102 h 143"/>
                <a:gd name="T22" fmla="*/ 59 w 480"/>
                <a:gd name="T23" fmla="*/ 117 h 143"/>
                <a:gd name="T24" fmla="*/ 375 w 480"/>
                <a:gd name="T25" fmla="*/ 143 h 143"/>
                <a:gd name="T26" fmla="*/ 396 w 480"/>
                <a:gd name="T27" fmla="*/ 139 h 143"/>
                <a:gd name="T28" fmla="*/ 408 w 480"/>
                <a:gd name="T29" fmla="*/ 123 h 143"/>
                <a:gd name="T30" fmla="*/ 408 w 480"/>
                <a:gd name="T31" fmla="*/ 115 h 143"/>
                <a:gd name="T32" fmla="*/ 454 w 480"/>
                <a:gd name="T33" fmla="*/ 105 h 143"/>
                <a:gd name="T34" fmla="*/ 480 w 480"/>
                <a:gd name="T35" fmla="*/ 82 h 143"/>
                <a:gd name="T36" fmla="*/ 480 w 480"/>
                <a:gd name="T37" fmla="*/ 81 h 143"/>
                <a:gd name="T38" fmla="*/ 47 w 480"/>
                <a:gd name="T39" fmla="*/ 73 h 143"/>
                <a:gd name="T40" fmla="*/ 11 w 480"/>
                <a:gd name="T41" fmla="*/ 51 h 143"/>
                <a:gd name="T42" fmla="*/ 21 w 480"/>
                <a:gd name="T43" fmla="*/ 26 h 143"/>
                <a:gd name="T44" fmla="*/ 47 w 480"/>
                <a:gd name="T45" fmla="*/ 18 h 143"/>
                <a:gd name="T46" fmla="*/ 47 w 480"/>
                <a:gd name="T47" fmla="*/ 7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0" h="143">
                  <a:moveTo>
                    <a:pt x="480" y="81"/>
                  </a:moveTo>
                  <a:cubicBezTo>
                    <a:pt x="479" y="80"/>
                    <a:pt x="478" y="81"/>
                    <a:pt x="478" y="81"/>
                  </a:cubicBezTo>
                  <a:cubicBezTo>
                    <a:pt x="463" y="97"/>
                    <a:pt x="443" y="103"/>
                    <a:pt x="430" y="106"/>
                  </a:cubicBezTo>
                  <a:cubicBezTo>
                    <a:pt x="420" y="108"/>
                    <a:pt x="408" y="108"/>
                    <a:pt x="390" y="107"/>
                  </a:cubicBezTo>
                  <a:cubicBezTo>
                    <a:pt x="350" y="103"/>
                    <a:pt x="301" y="91"/>
                    <a:pt x="242" y="62"/>
                  </a:cubicBezTo>
                  <a:cubicBezTo>
                    <a:pt x="169" y="25"/>
                    <a:pt x="119" y="3"/>
                    <a:pt x="74" y="1"/>
                  </a:cubicBezTo>
                  <a:cubicBezTo>
                    <a:pt x="54" y="0"/>
                    <a:pt x="26" y="1"/>
                    <a:pt x="11" y="19"/>
                  </a:cubicBezTo>
                  <a:cubicBezTo>
                    <a:pt x="3" y="27"/>
                    <a:pt x="0" y="40"/>
                    <a:pt x="0" y="53"/>
                  </a:cubicBezTo>
                  <a:cubicBezTo>
                    <a:pt x="1" y="80"/>
                    <a:pt x="23" y="88"/>
                    <a:pt x="34" y="89"/>
                  </a:cubicBezTo>
                  <a:cubicBezTo>
                    <a:pt x="38" y="90"/>
                    <a:pt x="43" y="91"/>
                    <a:pt x="47" y="90"/>
                  </a:cubicBezTo>
                  <a:cubicBezTo>
                    <a:pt x="47" y="97"/>
                    <a:pt x="47" y="101"/>
                    <a:pt x="47" y="102"/>
                  </a:cubicBezTo>
                  <a:cubicBezTo>
                    <a:pt x="47" y="112"/>
                    <a:pt x="50" y="116"/>
                    <a:pt x="59" y="117"/>
                  </a:cubicBezTo>
                  <a:cubicBezTo>
                    <a:pt x="68" y="117"/>
                    <a:pt x="371" y="143"/>
                    <a:pt x="375" y="143"/>
                  </a:cubicBezTo>
                  <a:cubicBezTo>
                    <a:pt x="380" y="143"/>
                    <a:pt x="391" y="142"/>
                    <a:pt x="396" y="139"/>
                  </a:cubicBezTo>
                  <a:cubicBezTo>
                    <a:pt x="401" y="136"/>
                    <a:pt x="408" y="133"/>
                    <a:pt x="408" y="123"/>
                  </a:cubicBezTo>
                  <a:cubicBezTo>
                    <a:pt x="408" y="115"/>
                    <a:pt x="408" y="115"/>
                    <a:pt x="408" y="115"/>
                  </a:cubicBezTo>
                  <a:cubicBezTo>
                    <a:pt x="425" y="115"/>
                    <a:pt x="441" y="111"/>
                    <a:pt x="454" y="105"/>
                  </a:cubicBezTo>
                  <a:cubicBezTo>
                    <a:pt x="464" y="100"/>
                    <a:pt x="473" y="92"/>
                    <a:pt x="480" y="82"/>
                  </a:cubicBezTo>
                  <a:cubicBezTo>
                    <a:pt x="480" y="82"/>
                    <a:pt x="480" y="81"/>
                    <a:pt x="480" y="81"/>
                  </a:cubicBezTo>
                  <a:close/>
                  <a:moveTo>
                    <a:pt x="47" y="73"/>
                  </a:moveTo>
                  <a:cubicBezTo>
                    <a:pt x="31" y="73"/>
                    <a:pt x="12" y="69"/>
                    <a:pt x="11" y="51"/>
                  </a:cubicBezTo>
                  <a:cubicBezTo>
                    <a:pt x="10" y="41"/>
                    <a:pt x="13" y="33"/>
                    <a:pt x="21" y="26"/>
                  </a:cubicBezTo>
                  <a:cubicBezTo>
                    <a:pt x="29" y="20"/>
                    <a:pt x="37" y="19"/>
                    <a:pt x="47" y="18"/>
                  </a:cubicBezTo>
                  <a:cubicBezTo>
                    <a:pt x="47" y="39"/>
                    <a:pt x="47" y="58"/>
                    <a:pt x="47" y="73"/>
                  </a:cubicBezTo>
                  <a:close/>
                </a:path>
              </a:pathLst>
            </a:custGeom>
            <a:solidFill>
              <a:srgbClr val="FFFFFF"/>
            </a:solidFill>
            <a:ln>
              <a:noFill/>
              <a:headEnd type="none" w="med" len="med"/>
              <a:tailEnd type="none" w="med" len="med"/>
            </a:ln>
            <a:extLst>
              <a:ext uri="{91240B29-F687-4f45-9708-019B960494DF}">
                <a14:hiddenLine xmlns=""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7864" tIns="43932" rIns="87864" bIns="43932" numCol="1" rtlCol="0" anchor="ctr" anchorCtr="0" compatLnSpc="1">
              <a:prstTxWarp prst="textNoShape">
                <a:avLst/>
              </a:prstTxWarp>
            </a:bodyPr>
            <a:lstStyle/>
            <a:p>
              <a:pPr defTabSz="711706"/>
              <a:endParaRPr lang="en-US" sz="865" spc="-118" dirty="0">
                <a:solidFill>
                  <a:srgbClr val="505050">
                    <a:lumMod val="50000"/>
                  </a:srgbClr>
                </a:solidFill>
                <a:latin typeface="Segoe Light" pitchFamily="34" charset="0"/>
              </a:endParaRPr>
            </a:p>
          </p:txBody>
        </p:sp>
        <p:sp>
          <p:nvSpPr>
            <p:cNvPr id="48" name="Freeform 13"/>
            <p:cNvSpPr>
              <a:spLocks/>
            </p:cNvSpPr>
            <p:nvPr/>
          </p:nvSpPr>
          <p:spPr bwMode="gray">
            <a:xfrm>
              <a:off x="8845497" y="-1818199"/>
              <a:ext cx="1370012" cy="560388"/>
            </a:xfrm>
            <a:custGeom>
              <a:avLst/>
              <a:gdLst>
                <a:gd name="T0" fmla="*/ 137 w 363"/>
                <a:gd name="T1" fmla="*/ 138 h 148"/>
                <a:gd name="T2" fmla="*/ 163 w 363"/>
                <a:gd name="T3" fmla="*/ 148 h 148"/>
                <a:gd name="T4" fmla="*/ 189 w 363"/>
                <a:gd name="T5" fmla="*/ 140 h 148"/>
                <a:gd name="T6" fmla="*/ 363 w 363"/>
                <a:gd name="T7" fmla="*/ 32 h 148"/>
                <a:gd name="T8" fmla="*/ 363 w 363"/>
                <a:gd name="T9" fmla="*/ 19 h 148"/>
                <a:gd name="T10" fmla="*/ 348 w 363"/>
                <a:gd name="T11" fmla="*/ 3 h 148"/>
                <a:gd name="T12" fmla="*/ 335 w 363"/>
                <a:gd name="T13" fmla="*/ 0 h 148"/>
                <a:gd name="T14" fmla="*/ 330 w 363"/>
                <a:gd name="T15" fmla="*/ 0 h 148"/>
                <a:gd name="T16" fmla="*/ 13 w 363"/>
                <a:gd name="T17" fmla="*/ 14 h 148"/>
                <a:gd name="T18" fmla="*/ 0 w 363"/>
                <a:gd name="T19" fmla="*/ 27 h 148"/>
                <a:gd name="T20" fmla="*/ 0 w 363"/>
                <a:gd name="T21" fmla="*/ 38 h 148"/>
                <a:gd name="T22" fmla="*/ 137 w 363"/>
                <a:gd name="T23" fmla="*/ 13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3" h="148">
                  <a:moveTo>
                    <a:pt x="137" y="138"/>
                  </a:moveTo>
                  <a:cubicBezTo>
                    <a:pt x="146" y="145"/>
                    <a:pt x="154" y="148"/>
                    <a:pt x="163" y="148"/>
                  </a:cubicBezTo>
                  <a:cubicBezTo>
                    <a:pt x="172" y="148"/>
                    <a:pt x="181" y="145"/>
                    <a:pt x="189" y="140"/>
                  </a:cubicBezTo>
                  <a:cubicBezTo>
                    <a:pt x="202" y="132"/>
                    <a:pt x="312" y="64"/>
                    <a:pt x="363" y="32"/>
                  </a:cubicBezTo>
                  <a:cubicBezTo>
                    <a:pt x="363" y="19"/>
                    <a:pt x="363" y="19"/>
                    <a:pt x="363" y="19"/>
                  </a:cubicBezTo>
                  <a:cubicBezTo>
                    <a:pt x="363" y="9"/>
                    <a:pt x="355" y="5"/>
                    <a:pt x="348" y="3"/>
                  </a:cubicBezTo>
                  <a:cubicBezTo>
                    <a:pt x="344" y="1"/>
                    <a:pt x="339" y="1"/>
                    <a:pt x="335" y="0"/>
                  </a:cubicBezTo>
                  <a:cubicBezTo>
                    <a:pt x="334" y="0"/>
                    <a:pt x="332" y="0"/>
                    <a:pt x="330" y="0"/>
                  </a:cubicBezTo>
                  <a:cubicBezTo>
                    <a:pt x="328" y="0"/>
                    <a:pt x="22" y="14"/>
                    <a:pt x="13" y="14"/>
                  </a:cubicBezTo>
                  <a:cubicBezTo>
                    <a:pt x="4" y="14"/>
                    <a:pt x="0" y="18"/>
                    <a:pt x="0" y="27"/>
                  </a:cubicBezTo>
                  <a:cubicBezTo>
                    <a:pt x="0" y="28"/>
                    <a:pt x="0" y="30"/>
                    <a:pt x="0" y="38"/>
                  </a:cubicBezTo>
                  <a:cubicBezTo>
                    <a:pt x="40" y="66"/>
                    <a:pt x="126" y="130"/>
                    <a:pt x="137" y="138"/>
                  </a:cubicBezTo>
                  <a:close/>
                </a:path>
              </a:pathLst>
            </a:custGeom>
            <a:solidFill>
              <a:srgbClr val="FFFFFF"/>
            </a:solidFill>
            <a:ln>
              <a:noFill/>
              <a:headEnd type="none" w="med" len="med"/>
              <a:tailEnd type="none" w="med" len="med"/>
            </a:ln>
            <a:extLst>
              <a:ext uri="{91240B29-F687-4f45-9708-019B960494DF}">
                <a14:hiddenLine xmlns=""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7864" tIns="43932" rIns="87864" bIns="43932" numCol="1" rtlCol="0" anchor="ctr" anchorCtr="0" compatLnSpc="1">
              <a:prstTxWarp prst="textNoShape">
                <a:avLst/>
              </a:prstTxWarp>
            </a:bodyPr>
            <a:lstStyle/>
            <a:p>
              <a:pPr defTabSz="711706"/>
              <a:endParaRPr lang="en-US" sz="865" spc="-118" dirty="0">
                <a:solidFill>
                  <a:srgbClr val="505050">
                    <a:lumMod val="50000"/>
                  </a:srgbClr>
                </a:solidFill>
                <a:latin typeface="Segoe Light" pitchFamily="34" charset="0"/>
              </a:endParaRPr>
            </a:p>
          </p:txBody>
        </p:sp>
      </p:grpSp>
      <p:sp>
        <p:nvSpPr>
          <p:cNvPr id="49" name="TextBox 48"/>
          <p:cNvSpPr txBox="1"/>
          <p:nvPr/>
        </p:nvSpPr>
        <p:spPr>
          <a:xfrm>
            <a:off x="639628" y="3170157"/>
            <a:ext cx="196255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rgbClr val="FFFFFF"/>
                    </a:gs>
                    <a:gs pos="30000">
                      <a:srgbClr val="FFFFFF"/>
                    </a:gs>
                  </a:gsLst>
                  <a:lin ang="5400000" scaled="0"/>
                </a:gradFill>
              </a:rPr>
              <a:t>Mobile SDKs</a:t>
            </a:r>
          </a:p>
        </p:txBody>
      </p:sp>
      <p:sp>
        <p:nvSpPr>
          <p:cNvPr id="50" name="TextBox 49"/>
          <p:cNvSpPr txBox="1"/>
          <p:nvPr/>
        </p:nvSpPr>
        <p:spPr>
          <a:xfrm>
            <a:off x="4904809" y="1531408"/>
            <a:ext cx="1993388" cy="1590222"/>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96214">
              <a:tabLst>
                <a:tab pos="878559" algn="l"/>
              </a:tabLst>
              <a:defRPr/>
            </a:pPr>
            <a:endParaRPr lang="en-US" sz="2307" b="0" dirty="0"/>
          </a:p>
        </p:txBody>
      </p:sp>
      <p:grpSp>
        <p:nvGrpSpPr>
          <p:cNvPr id="51" name="Group 50"/>
          <p:cNvGrpSpPr/>
          <p:nvPr/>
        </p:nvGrpSpPr>
        <p:grpSpPr>
          <a:xfrm>
            <a:off x="10450940" y="1692039"/>
            <a:ext cx="1577996" cy="4439275"/>
            <a:chOff x="10450940" y="1692039"/>
            <a:chExt cx="1577996" cy="4439275"/>
          </a:xfrm>
        </p:grpSpPr>
        <p:sp>
          <p:nvSpPr>
            <p:cNvPr id="52" name="TextBox 51"/>
            <p:cNvSpPr txBox="1"/>
            <p:nvPr/>
          </p:nvSpPr>
          <p:spPr>
            <a:xfrm>
              <a:off x="10450940" y="1692039"/>
              <a:ext cx="1577996"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rgbClr val="FFFFFF"/>
                  </a:solidFill>
                  <a:latin typeface="Segoe UI Light"/>
                </a:rPr>
                <a:t>Backend code</a:t>
              </a:r>
            </a:p>
          </p:txBody>
        </p:sp>
        <p:pic>
          <p:nvPicPr>
            <p:cNvPr id="53" name="Picture 5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764692" y="2870244"/>
              <a:ext cx="962121" cy="962121"/>
            </a:xfrm>
            <a:prstGeom prst="rect">
              <a:avLst/>
            </a:prstGeom>
          </p:spPr>
        </p:pic>
        <p:grpSp>
          <p:nvGrpSpPr>
            <p:cNvPr id="54" name="Group 53"/>
            <p:cNvGrpSpPr/>
            <p:nvPr/>
          </p:nvGrpSpPr>
          <p:grpSpPr>
            <a:xfrm>
              <a:off x="10594693" y="4716462"/>
              <a:ext cx="1254699" cy="353664"/>
              <a:chOff x="10666142" y="3788556"/>
              <a:chExt cx="1254699" cy="353664"/>
            </a:xfrm>
          </p:grpSpPr>
          <p:pic>
            <p:nvPicPr>
              <p:cNvPr id="63" name="Picture 6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666142" y="3799051"/>
                <a:ext cx="343169" cy="343169"/>
              </a:xfrm>
              <a:prstGeom prst="rect">
                <a:avLst/>
              </a:prstGeom>
            </p:spPr>
          </p:pic>
          <p:pic>
            <p:nvPicPr>
              <p:cNvPr id="64" name="Picture 6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117604" y="3793399"/>
                <a:ext cx="347472" cy="347472"/>
              </a:xfrm>
              <a:prstGeom prst="rect">
                <a:avLst/>
              </a:prstGeom>
            </p:spPr>
          </p:pic>
          <p:pic>
            <p:nvPicPr>
              <p:cNvPr id="65" name="Picture 6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573369" y="3788556"/>
                <a:ext cx="347472" cy="347472"/>
              </a:xfrm>
              <a:prstGeom prst="rect">
                <a:avLst/>
              </a:prstGeom>
            </p:spPr>
          </p:pic>
        </p:grpSp>
        <p:grpSp>
          <p:nvGrpSpPr>
            <p:cNvPr id="55" name="Group 54"/>
            <p:cNvGrpSpPr/>
            <p:nvPr/>
          </p:nvGrpSpPr>
          <p:grpSpPr>
            <a:xfrm>
              <a:off x="10594693" y="5234193"/>
              <a:ext cx="1262837" cy="377385"/>
              <a:chOff x="10658004" y="4273237"/>
              <a:chExt cx="1262837" cy="377385"/>
            </a:xfrm>
          </p:grpSpPr>
          <p:pic>
            <p:nvPicPr>
              <p:cNvPr id="60" name="Picture 5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658004" y="4300569"/>
                <a:ext cx="350053" cy="350053"/>
              </a:xfrm>
              <a:prstGeom prst="rect">
                <a:avLst/>
              </a:prstGeom>
            </p:spPr>
          </p:pic>
          <p:pic>
            <p:nvPicPr>
              <p:cNvPr id="61" name="Picture 6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122311" y="4273237"/>
                <a:ext cx="347472" cy="347472"/>
              </a:xfrm>
              <a:prstGeom prst="rect">
                <a:avLst/>
              </a:prstGeom>
            </p:spPr>
          </p:pic>
          <p:pic>
            <p:nvPicPr>
              <p:cNvPr id="62" name="Picture 6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1573369" y="4300569"/>
                <a:ext cx="347472" cy="347472"/>
              </a:xfrm>
              <a:prstGeom prst="rect">
                <a:avLst/>
              </a:prstGeom>
            </p:spPr>
          </p:pic>
        </p:grpSp>
        <p:grpSp>
          <p:nvGrpSpPr>
            <p:cNvPr id="56" name="Group 55"/>
            <p:cNvGrpSpPr/>
            <p:nvPr/>
          </p:nvGrpSpPr>
          <p:grpSpPr>
            <a:xfrm>
              <a:off x="10594693" y="5775646"/>
              <a:ext cx="1262837" cy="355668"/>
              <a:chOff x="10658004" y="4808787"/>
              <a:chExt cx="1262837" cy="355668"/>
            </a:xfrm>
          </p:grpSpPr>
          <p:pic>
            <p:nvPicPr>
              <p:cNvPr id="57" name="Picture 56"/>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658004" y="4816983"/>
                <a:ext cx="347472" cy="347472"/>
              </a:xfrm>
              <a:prstGeom prst="rect">
                <a:avLst/>
              </a:prstGeom>
            </p:spPr>
          </p:pic>
          <p:pic>
            <p:nvPicPr>
              <p:cNvPr id="58" name="Picture 5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1119545" y="4816983"/>
                <a:ext cx="343589" cy="343589"/>
              </a:xfrm>
              <a:prstGeom prst="rect">
                <a:avLst/>
              </a:prstGeom>
            </p:spPr>
          </p:pic>
          <p:pic>
            <p:nvPicPr>
              <p:cNvPr id="59" name="Picture 58"/>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1573369" y="4808787"/>
                <a:ext cx="347472" cy="347472"/>
              </a:xfrm>
              <a:prstGeom prst="rect">
                <a:avLst/>
              </a:prstGeom>
            </p:spPr>
          </p:pic>
        </p:grpSp>
      </p:grpSp>
      <p:grpSp>
        <p:nvGrpSpPr>
          <p:cNvPr id="66" name="Group 65"/>
          <p:cNvGrpSpPr/>
          <p:nvPr/>
        </p:nvGrpSpPr>
        <p:grpSpPr>
          <a:xfrm>
            <a:off x="6947861" y="2204292"/>
            <a:ext cx="702936" cy="911970"/>
            <a:chOff x="6967218" y="2204292"/>
            <a:chExt cx="702936" cy="911970"/>
          </a:xfrm>
        </p:grpSpPr>
        <p:pic>
          <p:nvPicPr>
            <p:cNvPr id="67" name="Picture 6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6976525" y="2204292"/>
              <a:ext cx="684322" cy="513241"/>
            </a:xfrm>
            <a:prstGeom prst="rect">
              <a:avLst/>
            </a:prstGeom>
          </p:spPr>
        </p:pic>
        <p:sp>
          <p:nvSpPr>
            <p:cNvPr id="68" name="TextBox 67"/>
            <p:cNvSpPr txBox="1"/>
            <p:nvPr/>
          </p:nvSpPr>
          <p:spPr>
            <a:xfrm>
              <a:off x="6967218" y="2683230"/>
              <a:ext cx="702936" cy="433032"/>
            </a:xfrm>
            <a:prstGeom prst="rect">
              <a:avLst/>
            </a:prstGeom>
            <a:noFill/>
          </p:spPr>
          <p:txBody>
            <a:bodyPr wrap="square" lIns="175736" tIns="140589" rIns="175736" bIns="140589" rtlCol="0">
              <a:spAutoFit/>
            </a:bodyPr>
            <a:lstStyle/>
            <a:p>
              <a:pPr algn="ctr" defTabSz="896067">
                <a:lnSpc>
                  <a:spcPct val="90000"/>
                </a:lnSpc>
                <a:defRPr/>
              </a:pPr>
              <a:r>
                <a:rPr lang="en-US" sz="1000" kern="0" dirty="0">
                  <a:solidFill>
                    <a:srgbClr val="FFFFFF"/>
                  </a:solidFill>
                </a:rPr>
                <a:t>SQL</a:t>
              </a:r>
            </a:p>
          </p:txBody>
        </p:sp>
      </p:grpSp>
      <p:grpSp>
        <p:nvGrpSpPr>
          <p:cNvPr id="69" name="Group 68"/>
          <p:cNvGrpSpPr/>
          <p:nvPr/>
        </p:nvGrpSpPr>
        <p:grpSpPr>
          <a:xfrm>
            <a:off x="8083863" y="2173750"/>
            <a:ext cx="1029974" cy="939791"/>
            <a:chOff x="8134624" y="2173750"/>
            <a:chExt cx="1029974" cy="939791"/>
          </a:xfrm>
        </p:grpSpPr>
        <p:pic>
          <p:nvPicPr>
            <p:cNvPr id="70" name="Picture 69" descr="mongodb white.png"/>
            <p:cNvPicPr>
              <a:picLocks noChangeAspect="1"/>
            </p:cNvPicPr>
            <p:nvPr/>
          </p:nvPicPr>
          <p:blipFill>
            <a:blip r:embed="rId23" cstate="print">
              <a:clrChange>
                <a:clrFrom>
                  <a:srgbClr val="89D1E5"/>
                </a:clrFrom>
                <a:clrTo>
                  <a:srgbClr val="89D1E5">
                    <a:alpha val="0"/>
                  </a:srgbClr>
                </a:clrTo>
              </a:clrChange>
              <a:extLst>
                <a:ext uri="{BEBA8EAE-BF5A-486C-A8C5-ECC9F3942E4B}">
                  <a14:imgProps xmlns:a14="http://schemas.microsoft.com/office/drawing/2010/main">
                    <a14:imgLayer r:embed="rId24">
                      <a14:imgEffect>
                        <a14:backgroundRemoval t="9885" b="100000" l="9885" r="89885">
                          <a14:foregroundMark x1="56782" y1="41379" x2="56782" y2="41379"/>
                          <a14:foregroundMark x1="48046" y1="90575" x2="48046" y2="90575"/>
                          <a14:foregroundMark x1="50575" y1="86207" x2="50575" y2="86207"/>
                        </a14:backgroundRemoval>
                      </a14:imgEffect>
                    </a14:imgLayer>
                  </a14:imgProps>
                </a:ext>
                <a:ext uri="{28A0092B-C50C-407E-A947-70E740481C1C}">
                  <a14:useLocalDpi xmlns:a14="http://schemas.microsoft.com/office/drawing/2010/main" val="0"/>
                </a:ext>
              </a:extLst>
            </a:blip>
            <a:stretch>
              <a:fillRect/>
            </a:stretch>
          </p:blipFill>
          <p:spPr>
            <a:xfrm>
              <a:off x="8355460" y="2173750"/>
              <a:ext cx="588302" cy="588302"/>
            </a:xfrm>
            <a:prstGeom prst="rect">
              <a:avLst/>
            </a:prstGeom>
          </p:spPr>
        </p:pic>
        <p:sp>
          <p:nvSpPr>
            <p:cNvPr id="71" name="TextBox 70"/>
            <p:cNvSpPr txBox="1"/>
            <p:nvPr/>
          </p:nvSpPr>
          <p:spPr>
            <a:xfrm>
              <a:off x="8134624" y="2683230"/>
              <a:ext cx="1029974" cy="430311"/>
            </a:xfrm>
            <a:prstGeom prst="rect">
              <a:avLst/>
            </a:prstGeom>
            <a:noFill/>
          </p:spPr>
          <p:txBody>
            <a:bodyPr wrap="square" lIns="175736" tIns="140589" rIns="175736" bIns="140589" rtlCol="0">
              <a:spAutoFit/>
            </a:bodyPr>
            <a:lstStyle/>
            <a:p>
              <a:pPr algn="ctr" defTabSz="896067">
                <a:lnSpc>
                  <a:spcPct val="90000"/>
                </a:lnSpc>
                <a:defRPr/>
              </a:pPr>
              <a:r>
                <a:rPr lang="en-US" sz="1000" kern="0" dirty="0">
                  <a:solidFill>
                    <a:srgbClr val="FFFFFF"/>
                  </a:solidFill>
                </a:rPr>
                <a:t>Mongo</a:t>
              </a:r>
            </a:p>
          </p:txBody>
        </p:sp>
      </p:grpSp>
      <p:grpSp>
        <p:nvGrpSpPr>
          <p:cNvPr id="72" name="Group 71"/>
          <p:cNvGrpSpPr/>
          <p:nvPr/>
        </p:nvGrpSpPr>
        <p:grpSpPr>
          <a:xfrm>
            <a:off x="7518889" y="2209482"/>
            <a:ext cx="878668" cy="904437"/>
            <a:chOff x="7499762" y="2209104"/>
            <a:chExt cx="878668" cy="904437"/>
          </a:xfrm>
        </p:grpSpPr>
        <p:sp>
          <p:nvSpPr>
            <p:cNvPr id="73" name="TextBox 72"/>
            <p:cNvSpPr txBox="1"/>
            <p:nvPr/>
          </p:nvSpPr>
          <p:spPr>
            <a:xfrm>
              <a:off x="7499762" y="2683230"/>
              <a:ext cx="878668" cy="430311"/>
            </a:xfrm>
            <a:prstGeom prst="rect">
              <a:avLst/>
            </a:prstGeom>
            <a:noFill/>
          </p:spPr>
          <p:txBody>
            <a:bodyPr wrap="square" lIns="175736" tIns="140589" rIns="175736" bIns="140589" rtlCol="0">
              <a:spAutoFit/>
            </a:bodyPr>
            <a:lstStyle/>
            <a:p>
              <a:pPr algn="ctr" defTabSz="896067">
                <a:lnSpc>
                  <a:spcPct val="90000"/>
                </a:lnSpc>
                <a:defRPr/>
              </a:pPr>
              <a:r>
                <a:rPr lang="en-US" sz="1000" kern="0" dirty="0">
                  <a:solidFill>
                    <a:srgbClr val="FFFFFF"/>
                  </a:solidFill>
                </a:rPr>
                <a:t>Tables</a:t>
              </a:r>
            </a:p>
          </p:txBody>
        </p:sp>
        <p:pic>
          <p:nvPicPr>
            <p:cNvPr id="74" name="Picture 73"/>
            <p:cNvPicPr>
              <a:picLocks noChangeAspect="1"/>
            </p:cNvPicPr>
            <p:nvPr/>
          </p:nvPicPr>
          <p:blipFill>
            <a:blip r:embed="rId25">
              <a:biLevel thresh="25000"/>
            </a:blip>
            <a:stretch>
              <a:fillRect/>
            </a:stretch>
          </p:blipFill>
          <p:spPr>
            <a:xfrm>
              <a:off x="7643886" y="2209104"/>
              <a:ext cx="590420" cy="513241"/>
            </a:xfrm>
            <a:prstGeom prst="rect">
              <a:avLst/>
            </a:prstGeom>
          </p:spPr>
        </p:pic>
      </p:grpSp>
      <p:grpSp>
        <p:nvGrpSpPr>
          <p:cNvPr id="75" name="Group 74"/>
          <p:cNvGrpSpPr/>
          <p:nvPr/>
        </p:nvGrpSpPr>
        <p:grpSpPr>
          <a:xfrm>
            <a:off x="8677800" y="2133171"/>
            <a:ext cx="1029974" cy="980369"/>
            <a:chOff x="8737007" y="2133171"/>
            <a:chExt cx="1029974" cy="980369"/>
          </a:xfrm>
        </p:grpSpPr>
        <p:pic>
          <p:nvPicPr>
            <p:cNvPr id="76" name="Picture 75"/>
            <p:cNvPicPr>
              <a:picLocks noChangeAspect="1"/>
            </p:cNvPicPr>
            <p:nvPr/>
          </p:nvPicPr>
          <p:blipFill>
            <a:blip r:embed="rId26"/>
            <a:stretch>
              <a:fillRect/>
            </a:stretch>
          </p:blipFill>
          <p:spPr>
            <a:xfrm>
              <a:off x="8979850" y="2133171"/>
              <a:ext cx="544289" cy="667661"/>
            </a:xfrm>
            <a:prstGeom prst="rect">
              <a:avLst/>
            </a:prstGeom>
          </p:spPr>
        </p:pic>
        <p:sp>
          <p:nvSpPr>
            <p:cNvPr id="77" name="TextBox 76"/>
            <p:cNvSpPr txBox="1"/>
            <p:nvPr/>
          </p:nvSpPr>
          <p:spPr>
            <a:xfrm>
              <a:off x="8737007" y="2683229"/>
              <a:ext cx="1029974" cy="430311"/>
            </a:xfrm>
            <a:prstGeom prst="rect">
              <a:avLst/>
            </a:prstGeom>
            <a:noFill/>
          </p:spPr>
          <p:txBody>
            <a:bodyPr wrap="square" lIns="175736" tIns="140589" rIns="175736" bIns="140589" rtlCol="0">
              <a:spAutoFit/>
            </a:bodyPr>
            <a:lstStyle/>
            <a:p>
              <a:pPr algn="ctr" defTabSz="896067">
                <a:lnSpc>
                  <a:spcPct val="90000"/>
                </a:lnSpc>
                <a:defRPr/>
              </a:pPr>
              <a:r>
                <a:rPr lang="en-US" sz="1000" kern="0" dirty="0">
                  <a:solidFill>
                    <a:srgbClr val="FFFFFF"/>
                  </a:solidFill>
                </a:rPr>
                <a:t>O365</a:t>
              </a:r>
            </a:p>
          </p:txBody>
        </p:sp>
      </p:grpSp>
      <p:grpSp>
        <p:nvGrpSpPr>
          <p:cNvPr id="78" name="Group 77"/>
          <p:cNvGrpSpPr/>
          <p:nvPr/>
        </p:nvGrpSpPr>
        <p:grpSpPr>
          <a:xfrm>
            <a:off x="9407441" y="2197313"/>
            <a:ext cx="1029974" cy="916226"/>
            <a:chOff x="9407441" y="2197313"/>
            <a:chExt cx="1029974" cy="916226"/>
          </a:xfrm>
        </p:grpSpPr>
        <p:pic>
          <p:nvPicPr>
            <p:cNvPr id="79" name="Picture 78"/>
            <p:cNvPicPr>
              <a:picLocks noChangeAspect="1"/>
            </p:cNvPicPr>
            <p:nvPr/>
          </p:nvPicPr>
          <p:blipFill>
            <a:blip r:embed="rId27"/>
            <a:stretch>
              <a:fillRect/>
            </a:stretch>
          </p:blipFill>
          <p:spPr>
            <a:xfrm>
              <a:off x="9691715" y="2197313"/>
              <a:ext cx="520220" cy="520220"/>
            </a:xfrm>
            <a:prstGeom prst="rect">
              <a:avLst/>
            </a:prstGeom>
          </p:spPr>
        </p:pic>
        <p:sp>
          <p:nvSpPr>
            <p:cNvPr id="80" name="TextBox 79"/>
            <p:cNvSpPr txBox="1"/>
            <p:nvPr/>
          </p:nvSpPr>
          <p:spPr>
            <a:xfrm>
              <a:off x="9407441" y="2683228"/>
              <a:ext cx="1029974" cy="430311"/>
            </a:xfrm>
            <a:prstGeom prst="rect">
              <a:avLst/>
            </a:prstGeom>
            <a:noFill/>
          </p:spPr>
          <p:txBody>
            <a:bodyPr wrap="square" lIns="175736" tIns="140589" rIns="175736" bIns="140589" rtlCol="0">
              <a:spAutoFit/>
            </a:bodyPr>
            <a:lstStyle/>
            <a:p>
              <a:pPr algn="ctr" defTabSz="896067">
                <a:lnSpc>
                  <a:spcPct val="90000"/>
                </a:lnSpc>
                <a:defRPr/>
              </a:pPr>
              <a:r>
                <a:rPr lang="en-US" sz="1000" kern="0" dirty="0">
                  <a:solidFill>
                    <a:srgbClr val="FFFFFF"/>
                  </a:solidFill>
                </a:rPr>
                <a:t>API Apps</a:t>
              </a:r>
            </a:p>
          </p:txBody>
        </p:sp>
      </p:grpSp>
      <p:grpSp>
        <p:nvGrpSpPr>
          <p:cNvPr id="81" name="Group 80"/>
          <p:cNvGrpSpPr/>
          <p:nvPr/>
        </p:nvGrpSpPr>
        <p:grpSpPr>
          <a:xfrm>
            <a:off x="4928600" y="1501167"/>
            <a:ext cx="1896994" cy="1258812"/>
            <a:chOff x="4928600" y="1501167"/>
            <a:chExt cx="1896994" cy="1258812"/>
          </a:xfrm>
        </p:grpSpPr>
        <p:sp>
          <p:nvSpPr>
            <p:cNvPr id="82" name="Right Arrow 81"/>
            <p:cNvSpPr/>
            <p:nvPr/>
          </p:nvSpPr>
          <p:spPr bwMode="auto">
            <a:xfrm>
              <a:off x="5582252" y="2138160"/>
              <a:ext cx="667558" cy="303871"/>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Arrow 82"/>
            <p:cNvSpPr/>
            <p:nvPr/>
          </p:nvSpPr>
          <p:spPr bwMode="auto">
            <a:xfrm flipH="1">
              <a:off x="5543318" y="2456108"/>
              <a:ext cx="667558" cy="303871"/>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p:cNvSpPr txBox="1"/>
            <p:nvPr/>
          </p:nvSpPr>
          <p:spPr>
            <a:xfrm>
              <a:off x="4928600" y="1501167"/>
              <a:ext cx="1896994" cy="664797"/>
            </a:xfrm>
            <a:prstGeom prst="rect">
              <a:avLst/>
            </a:prstGeom>
            <a:noFill/>
          </p:spPr>
          <p:txBody>
            <a:bodyPr wrap="none" lIns="182880" tIns="146304" rIns="182880" bIns="146304" rtlCol="0">
              <a:spAutoFit/>
            </a:bodyPr>
            <a:lstStyle/>
            <a:p>
              <a:pPr defTabSz="914164">
                <a:tabLst>
                  <a:tab pos="896155" algn="l"/>
                </a:tabLst>
                <a:defRPr/>
              </a:pPr>
              <a:r>
                <a:rPr lang="en-US" sz="2400" dirty="0">
                  <a:solidFill>
                    <a:srgbClr val="FFFFFF"/>
                  </a:solidFill>
                  <a:latin typeface="Segoe UI Light"/>
                </a:rPr>
                <a:t>Offline Sync</a:t>
              </a:r>
            </a:p>
          </p:txBody>
        </p:sp>
      </p:grpSp>
    </p:spTree>
    <p:extLst>
      <p:ext uri="{BB962C8B-B14F-4D97-AF65-F5344CB8AC3E}">
        <p14:creationId xmlns:p14="http://schemas.microsoft.com/office/powerpoint/2010/main" val="1448229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nodeType="withEffect">
                                  <p:stCondLst>
                                    <p:cond delay="0"/>
                                  </p:stCondLst>
                                  <p:childTnLst>
                                    <p:set>
                                      <p:cBhvr>
                                        <p:cTn id="9" dur="1" fill="hold">
                                          <p:stCondLst>
                                            <p:cond delay="0"/>
                                          </p:stCondLst>
                                        </p:cTn>
                                        <p:tgtEl>
                                          <p:spTgt spid="81"/>
                                        </p:tgtEl>
                                        <p:attrNameLst>
                                          <p:attrName>style.visibility</p:attrName>
                                        </p:attrNameLst>
                                      </p:cBhvr>
                                      <p:to>
                                        <p:strVal val="visible"/>
                                      </p:to>
                                    </p:set>
                                    <p:animEffect transition="in" filter="dissolve">
                                      <p:cBhvr>
                                        <p:cTn id="10" dur="500"/>
                                        <p:tgtEl>
                                          <p:spTgt spid="81"/>
                                        </p:tgtEl>
                                      </p:cBhvr>
                                    </p:animEffect>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1000"/>
                                        <p:tgtEl>
                                          <p:spTgt spid="51"/>
                                        </p:tgtEl>
                                      </p:cBhvr>
                                    </p:animEffect>
                                    <p:anim calcmode="lin" valueType="num">
                                      <p:cBhvr>
                                        <p:cTn id="16" dur="1000" fill="hold"/>
                                        <p:tgtEl>
                                          <p:spTgt spid="51"/>
                                        </p:tgtEl>
                                        <p:attrNameLst>
                                          <p:attrName>ppt_x</p:attrName>
                                        </p:attrNameLst>
                                      </p:cBhvr>
                                      <p:tavLst>
                                        <p:tav tm="0">
                                          <p:val>
                                            <p:strVal val="#ppt_x"/>
                                          </p:val>
                                        </p:tav>
                                        <p:tav tm="100000">
                                          <p:val>
                                            <p:strVal val="#ppt_x"/>
                                          </p:val>
                                        </p:tav>
                                      </p:tavLst>
                                    </p:anim>
                                    <p:anim calcmode="lin" valueType="num">
                                      <p:cBhvr>
                                        <p:cTn id="17"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6" presetClass="emph" presetSubtype="0" fill="hold" nodeType="clickEffect">
                                  <p:stCondLst>
                                    <p:cond delay="0"/>
                                  </p:stCondLst>
                                  <p:childTnLst>
                                    <p:animScale>
                                      <p:cBhvr>
                                        <p:cTn id="21" dur="1750" fill="hold"/>
                                        <p:tgtEl>
                                          <p:spTgt spid="51"/>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a:t>Azure Mobile App / Mobile Services</a:t>
            </a:r>
            <a:endParaRPr lang="he-IL" dirty="0"/>
          </a:p>
        </p:txBody>
      </p:sp>
      <p:sp>
        <p:nvSpPr>
          <p:cNvPr id="3" name="Content Placeholder 2"/>
          <p:cNvSpPr>
            <a:spLocks noGrp="1"/>
          </p:cNvSpPr>
          <p:nvPr>
            <p:ph idx="1"/>
          </p:nvPr>
        </p:nvSpPr>
        <p:spPr/>
        <p:txBody>
          <a:bodyPr/>
          <a:lstStyle/>
          <a:p>
            <a:pPr algn="l" rtl="0"/>
            <a:r>
              <a:rPr lang="en-US" dirty="0"/>
              <a:t>A Turnkey Backend for Employee Mobile Apps</a:t>
            </a:r>
          </a:p>
          <a:p>
            <a:pPr algn="l" rtl="0"/>
            <a:r>
              <a:rPr lang="en-US" dirty="0"/>
              <a:t>Deliver Native &amp; Cross Platform Apps</a:t>
            </a:r>
          </a:p>
          <a:p>
            <a:pPr algn="l" rtl="0"/>
            <a:r>
              <a:rPr lang="en-US" dirty="0"/>
              <a:t>Enable Corporate Single Sign-On</a:t>
            </a:r>
          </a:p>
          <a:p>
            <a:pPr algn="l" rtl="0"/>
            <a:r>
              <a:rPr lang="en-US" dirty="0"/>
              <a:t>Integrate w/ O365 and On-Premise Enterprise Systems</a:t>
            </a:r>
          </a:p>
          <a:p>
            <a:pPr algn="l" rtl="0"/>
            <a:r>
              <a:rPr lang="en-US" dirty="0"/>
              <a:t>Connect To Any Data Source</a:t>
            </a:r>
          </a:p>
          <a:p>
            <a:pPr algn="l" rtl="0"/>
            <a:r>
              <a:rPr lang="en-US" dirty="0"/>
              <a:t>Enable Offline and Real-Time Sync</a:t>
            </a:r>
          </a:p>
          <a:p>
            <a:pPr algn="l" rtl="0"/>
            <a:r>
              <a:rPr lang="en-US" dirty="0"/>
              <a:t>Leverage Your Existing Skills with .NET Web API</a:t>
            </a:r>
          </a:p>
          <a:p>
            <a:pPr lvl="1" algn="l" rtl="0"/>
            <a:endParaRPr lang="he-IL" dirty="0"/>
          </a:p>
        </p:txBody>
      </p:sp>
    </p:spTree>
    <p:extLst>
      <p:ext uri="{BB962C8B-B14F-4D97-AF65-F5344CB8AC3E}">
        <p14:creationId xmlns:p14="http://schemas.microsoft.com/office/powerpoint/2010/main" val="924129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FA187EC-7E52-46F8-B1B8-CC7CCE44519A}"/>
              </a:ext>
            </a:extLst>
          </p:cNvPr>
          <p:cNvSpPr>
            <a:spLocks noGrp="1"/>
          </p:cNvSpPr>
          <p:nvPr>
            <p:ph type="title"/>
          </p:nvPr>
        </p:nvSpPr>
        <p:spPr>
          <a:xfrm>
            <a:off x="863029" y="1012004"/>
            <a:ext cx="3416158" cy="4795408"/>
          </a:xfrm>
        </p:spPr>
        <p:txBody>
          <a:bodyPr>
            <a:normAutofit/>
          </a:bodyPr>
          <a:lstStyle/>
          <a:p>
            <a:r>
              <a:rPr lang="en-IN">
                <a:solidFill>
                  <a:srgbClr val="FFFFFF"/>
                </a:solidFill>
              </a:rPr>
              <a:t>Why? </a:t>
            </a:r>
          </a:p>
        </p:txBody>
      </p:sp>
      <p:graphicFrame>
        <p:nvGraphicFramePr>
          <p:cNvPr id="5" name="Content Placeholder 2">
            <a:extLst>
              <a:ext uri="{FF2B5EF4-FFF2-40B4-BE49-F238E27FC236}">
                <a16:creationId xmlns:a16="http://schemas.microsoft.com/office/drawing/2014/main" id="{E3F04363-DCFA-42A7-9E1E-7847F579BC94}"/>
              </a:ext>
            </a:extLst>
          </p:cNvPr>
          <p:cNvGraphicFramePr>
            <a:graphicFrameLocks noGrp="1"/>
          </p:cNvGraphicFramePr>
          <p:nvPr>
            <p:ph idx="1"/>
            <p:extLst>
              <p:ext uri="{D42A27DB-BD31-4B8C-83A1-F6EECF244321}">
                <p14:modId xmlns:p14="http://schemas.microsoft.com/office/powerpoint/2010/main" val="38630569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70804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a:t>Supported Platforms</a:t>
            </a:r>
            <a:endParaRPr lang="he-IL" dirty="0"/>
          </a:p>
        </p:txBody>
      </p:sp>
      <p:sp>
        <p:nvSpPr>
          <p:cNvPr id="4" name="Rectangle 3"/>
          <p:cNvSpPr/>
          <p:nvPr/>
        </p:nvSpPr>
        <p:spPr bwMode="auto">
          <a:xfrm>
            <a:off x="269239" y="5061968"/>
            <a:ext cx="11653524" cy="896425"/>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Group 4"/>
          <p:cNvGrpSpPr/>
          <p:nvPr/>
        </p:nvGrpSpPr>
        <p:grpSpPr>
          <a:xfrm>
            <a:off x="2606309" y="1386628"/>
            <a:ext cx="2337070" cy="3585699"/>
            <a:chOff x="2658570" y="2125663"/>
            <a:chExt cx="2383933" cy="3657600"/>
          </a:xfrm>
        </p:grpSpPr>
        <p:sp>
          <p:nvSpPr>
            <p:cNvPr id="6" name="Rectangle 5"/>
            <p:cNvSpPr/>
            <p:nvPr/>
          </p:nvSpPr>
          <p:spPr bwMode="auto">
            <a:xfrm>
              <a:off x="2658570" y="2125663"/>
              <a:ext cx="2383933" cy="3657600"/>
            </a:xfrm>
            <a:prstGeom prst="rect">
              <a:avLst/>
            </a:prstGeom>
            <a:solidFill>
              <a:srgbClr val="55A51C">
                <a:lumMod val="7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iOS</a:t>
              </a: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80760" y="3149375"/>
              <a:ext cx="739553" cy="905757"/>
            </a:xfrm>
            <a:prstGeom prst="rect">
              <a:avLst/>
            </a:prstGeom>
          </p:spPr>
        </p:pic>
      </p:grpSp>
      <p:grpSp>
        <p:nvGrpSpPr>
          <p:cNvPr id="8" name="Group 7"/>
          <p:cNvGrpSpPr/>
          <p:nvPr/>
        </p:nvGrpSpPr>
        <p:grpSpPr>
          <a:xfrm>
            <a:off x="269239" y="1386628"/>
            <a:ext cx="2337070" cy="3585699"/>
            <a:chOff x="274637" y="2125663"/>
            <a:chExt cx="2383933" cy="3657600"/>
          </a:xfrm>
          <a:solidFill>
            <a:srgbClr val="00188F"/>
          </a:solidFill>
        </p:grpSpPr>
        <p:sp>
          <p:nvSpPr>
            <p:cNvPr id="9" name="Rectangle 8"/>
            <p:cNvSpPr/>
            <p:nvPr/>
          </p:nvSpPr>
          <p:spPr bwMode="auto">
            <a:xfrm>
              <a:off x="274637" y="2125663"/>
              <a:ext cx="2383933" cy="3657600"/>
            </a:xfrm>
            <a:prstGeom prst="rect">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lvl="0" defTabSz="914102" fontAlgn="base">
                <a:lnSpc>
                  <a:spcPct val="90000"/>
                </a:lnSpc>
                <a:spcBef>
                  <a:spcPct val="0"/>
                </a:spcBef>
                <a:spcAft>
                  <a:spcPct val="0"/>
                </a:spcAf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Windows </a:t>
              </a:r>
              <a:r>
                <a:rPr lang="en-US" sz="2353" kern="0" dirty="0">
                  <a:gradFill>
                    <a:gsLst>
                      <a:gs pos="0">
                        <a:srgbClr val="FFFFFF"/>
                      </a:gs>
                      <a:gs pos="100000">
                        <a:srgbClr val="FFFFFF"/>
                      </a:gs>
                    </a:gsLst>
                    <a:lin ang="5400000" scaled="0"/>
                  </a:gradFill>
                  <a:latin typeface="Segoe UI"/>
                  <a:ea typeface="Segoe UI" pitchFamily="34" charset="0"/>
                  <a:cs typeface="Segoe UI" pitchFamily="34" charset="0"/>
                </a:rPr>
                <a:t>8.x Windows 10 </a:t>
              </a: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r="68823"/>
            <a:stretch/>
          </p:blipFill>
          <p:spPr>
            <a:xfrm>
              <a:off x="457580" y="2643052"/>
              <a:ext cx="1645961" cy="1918401"/>
            </a:xfrm>
            <a:prstGeom prst="rect">
              <a:avLst/>
            </a:prstGeom>
            <a:grpFill/>
          </p:spPr>
        </p:pic>
      </p:grpSp>
      <p:grpSp>
        <p:nvGrpSpPr>
          <p:cNvPr id="11" name="Group 10"/>
          <p:cNvGrpSpPr/>
          <p:nvPr/>
        </p:nvGrpSpPr>
        <p:grpSpPr>
          <a:xfrm>
            <a:off x="4943381" y="1386628"/>
            <a:ext cx="2337070" cy="3585699"/>
            <a:chOff x="5042505" y="2125663"/>
            <a:chExt cx="2383933" cy="3657600"/>
          </a:xfrm>
          <a:solidFill>
            <a:srgbClr val="02AED9">
              <a:lumMod val="75000"/>
            </a:srgbClr>
          </a:solidFill>
        </p:grpSpPr>
        <p:sp>
          <p:nvSpPr>
            <p:cNvPr id="12" name="Rectangle 11"/>
            <p:cNvSpPr/>
            <p:nvPr/>
          </p:nvSpPr>
          <p:spPr bwMode="auto">
            <a:xfrm>
              <a:off x="5042505" y="2125663"/>
              <a:ext cx="2383933" cy="3657600"/>
            </a:xfrm>
            <a:prstGeom prst="rect">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Windows Phone 8/10</a:t>
              </a:r>
            </a:p>
          </p:txBody>
        </p:sp>
        <p:pic>
          <p:nvPicPr>
            <p:cNvPr id="13" name="Picture 2" descr="\\MAGNUM\Projects\Microsoft\Cloud Power FY12\Design\ICONS_PNG\Devices.png"/>
            <p:cNvPicPr>
              <a:picLocks noChangeAspect="1" noChangeArrowheads="1"/>
            </p:cNvPicPr>
            <p:nvPr/>
          </p:nvPicPr>
          <p:blipFill>
            <a:blip r:embed="rId4" cstate="print">
              <a:lum bright="100000"/>
            </a:blip>
            <a:srcRect l="56000" t="50000" r="10000" b="4000"/>
            <a:stretch>
              <a:fillRect/>
            </a:stretch>
          </p:blipFill>
          <p:spPr bwMode="auto">
            <a:xfrm>
              <a:off x="5611414" y="2841458"/>
              <a:ext cx="1246114" cy="1685480"/>
            </a:xfrm>
            <a:prstGeom prst="rect">
              <a:avLst/>
            </a:prstGeom>
            <a:grpFill/>
            <a:ln>
              <a:noFill/>
            </a:ln>
          </p:spPr>
        </p:pic>
      </p:grpSp>
      <p:grpSp>
        <p:nvGrpSpPr>
          <p:cNvPr id="14" name="Group 13"/>
          <p:cNvGrpSpPr/>
          <p:nvPr/>
        </p:nvGrpSpPr>
        <p:grpSpPr>
          <a:xfrm>
            <a:off x="7280451" y="1386628"/>
            <a:ext cx="2337070" cy="3585699"/>
            <a:chOff x="7426438" y="2125663"/>
            <a:chExt cx="2383933" cy="3657600"/>
          </a:xfrm>
        </p:grpSpPr>
        <p:sp>
          <p:nvSpPr>
            <p:cNvPr id="15" name="Rectangle 14"/>
            <p:cNvSpPr/>
            <p:nvPr/>
          </p:nvSpPr>
          <p:spPr bwMode="auto">
            <a:xfrm>
              <a:off x="7426438" y="2125663"/>
              <a:ext cx="2383933" cy="3657600"/>
            </a:xfrm>
            <a:prstGeom prst="rect">
              <a:avLst/>
            </a:prstGeom>
            <a:solidFill>
              <a:srgbClr val="FF9630"/>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Android</a:t>
              </a:r>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14569" y="3149375"/>
              <a:ext cx="1007670" cy="1212125"/>
            </a:xfrm>
            <a:prstGeom prst="rect">
              <a:avLst/>
            </a:prstGeom>
          </p:spPr>
        </p:pic>
      </p:grpSp>
      <p:grpSp>
        <p:nvGrpSpPr>
          <p:cNvPr id="17" name="Group 16"/>
          <p:cNvGrpSpPr/>
          <p:nvPr/>
        </p:nvGrpSpPr>
        <p:grpSpPr>
          <a:xfrm>
            <a:off x="9585692" y="1386628"/>
            <a:ext cx="2337070" cy="3585699"/>
            <a:chOff x="9777904" y="2125663"/>
            <a:chExt cx="2383933" cy="3657600"/>
          </a:xfrm>
        </p:grpSpPr>
        <p:sp>
          <p:nvSpPr>
            <p:cNvPr id="18" name="Rectangle 17"/>
            <p:cNvSpPr/>
            <p:nvPr/>
          </p:nvSpPr>
          <p:spPr bwMode="auto">
            <a:xfrm>
              <a:off x="9777904" y="2125663"/>
              <a:ext cx="2383933" cy="3657600"/>
            </a:xfrm>
            <a:prstGeom prst="rect">
              <a:avLst/>
            </a:prstGeom>
            <a:solidFill>
              <a:srgbClr val="B20EC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HTML5 &amp; </a:t>
              </a:r>
              <a:r>
                <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Javascript</a:t>
              </a: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82487" y="3149375"/>
              <a:ext cx="974767" cy="1377563"/>
            </a:xfrm>
            <a:prstGeom prst="rect">
              <a:avLst/>
            </a:prstGeom>
          </p:spPr>
        </p:pic>
      </p:grpSp>
      <p:pic>
        <p:nvPicPr>
          <p:cNvPr id="20" name="Picture 19" descr="WinAzure_rgb_Wht_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48255" y="4952905"/>
            <a:ext cx="4029284" cy="966635"/>
          </a:xfrm>
          <a:prstGeom prst="rect">
            <a:avLst/>
          </a:prstGeom>
        </p:spPr>
      </p:pic>
    </p:spTree>
    <p:extLst>
      <p:ext uri="{BB962C8B-B14F-4D97-AF65-F5344CB8AC3E}">
        <p14:creationId xmlns:p14="http://schemas.microsoft.com/office/powerpoint/2010/main" val="2196738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2"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450" fill="hold"/>
                                        <p:tgtEl>
                                          <p:spTgt spid="11"/>
                                        </p:tgtEl>
                                        <p:attrNameLst>
                                          <p:attrName>ppt_x</p:attrName>
                                        </p:attrNameLst>
                                      </p:cBhvr>
                                      <p:tavLst>
                                        <p:tav tm="0">
                                          <p:val>
                                            <p:strVal val="1+#ppt_w/2"/>
                                          </p:val>
                                        </p:tav>
                                        <p:tav tm="100000">
                                          <p:val>
                                            <p:strVal val="#ppt_x"/>
                                          </p:val>
                                        </p:tav>
                                      </p:tavLst>
                                    </p:anim>
                                    <p:anim calcmode="lin" valueType="num">
                                      <p:cBhvr additive="base">
                                        <p:cTn id="13" dur="450" fill="hold"/>
                                        <p:tgtEl>
                                          <p:spTgt spid="11"/>
                                        </p:tgtEl>
                                        <p:attrNameLst>
                                          <p:attrName>ppt_y</p:attrName>
                                        </p:attrNameLst>
                                      </p:cBhvr>
                                      <p:tavLst>
                                        <p:tav tm="0">
                                          <p:val>
                                            <p:strVal val="#ppt_y"/>
                                          </p:val>
                                        </p:tav>
                                        <p:tav tm="100000">
                                          <p:val>
                                            <p:strVal val="#ppt_y"/>
                                          </p:val>
                                        </p:tav>
                                      </p:tavLst>
                                    </p:anim>
                                  </p:childTnLst>
                                </p:cTn>
                              </p:par>
                            </p:childTnLst>
                          </p:cTn>
                        </p:par>
                        <p:par>
                          <p:cTn id="14" fill="hold">
                            <p:stCondLst>
                              <p:cond delay="1450"/>
                            </p:stCondLst>
                            <p:childTnLst>
                              <p:par>
                                <p:cTn id="15" presetID="2" presetClass="entr" presetSubtype="2"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350" fill="hold"/>
                                        <p:tgtEl>
                                          <p:spTgt spid="14"/>
                                        </p:tgtEl>
                                        <p:attrNameLst>
                                          <p:attrName>ppt_x</p:attrName>
                                        </p:attrNameLst>
                                      </p:cBhvr>
                                      <p:tavLst>
                                        <p:tav tm="0">
                                          <p:val>
                                            <p:strVal val="1+#ppt_w/2"/>
                                          </p:val>
                                        </p:tav>
                                        <p:tav tm="100000">
                                          <p:val>
                                            <p:strVal val="#ppt_x"/>
                                          </p:val>
                                        </p:tav>
                                      </p:tavLst>
                                    </p:anim>
                                    <p:anim calcmode="lin" valueType="num">
                                      <p:cBhvr additive="base">
                                        <p:cTn id="18" dur="350" fill="hold"/>
                                        <p:tgtEl>
                                          <p:spTgt spid="14"/>
                                        </p:tgtEl>
                                        <p:attrNameLst>
                                          <p:attrName>ppt_y</p:attrName>
                                        </p:attrNameLst>
                                      </p:cBhvr>
                                      <p:tavLst>
                                        <p:tav tm="0">
                                          <p:val>
                                            <p:strVal val="#ppt_y"/>
                                          </p:val>
                                        </p:tav>
                                        <p:tav tm="100000">
                                          <p:val>
                                            <p:strVal val="#ppt_y"/>
                                          </p:val>
                                        </p:tav>
                                      </p:tavLst>
                                    </p:anim>
                                  </p:childTnLst>
                                </p:cTn>
                              </p:par>
                            </p:childTnLst>
                          </p:cTn>
                        </p:par>
                        <p:par>
                          <p:cTn id="19" fill="hold">
                            <p:stCondLst>
                              <p:cond delay="1800"/>
                            </p:stCondLst>
                            <p:childTnLst>
                              <p:par>
                                <p:cTn id="20" presetID="2" presetClass="entr" presetSubtype="2"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250" fill="hold"/>
                                        <p:tgtEl>
                                          <p:spTgt spid="17"/>
                                        </p:tgtEl>
                                        <p:attrNameLst>
                                          <p:attrName>ppt_x</p:attrName>
                                        </p:attrNameLst>
                                      </p:cBhvr>
                                      <p:tavLst>
                                        <p:tav tm="0">
                                          <p:val>
                                            <p:strVal val="1+#ppt_w/2"/>
                                          </p:val>
                                        </p:tav>
                                        <p:tav tm="100000">
                                          <p:val>
                                            <p:strVal val="#ppt_x"/>
                                          </p:val>
                                        </p:tav>
                                      </p:tavLst>
                                    </p:anim>
                                    <p:anim calcmode="lin" valueType="num">
                                      <p:cBhvr additive="base">
                                        <p:cTn id="23" dur="2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AB28CA7-CA96-4BA2-B28C-363D11676FD4}"/>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Subscriptions</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7B921351-4DDF-494C-A04E-9CE2C47F7195}"/>
              </a:ext>
            </a:extLst>
          </p:cNvPr>
          <p:cNvPicPr>
            <a:picLocks noGrp="1" noChangeAspect="1"/>
          </p:cNvPicPr>
          <p:nvPr>
            <p:ph idx="1"/>
          </p:nvPr>
        </p:nvPicPr>
        <p:blipFill>
          <a:blip r:embed="rId2"/>
          <a:stretch>
            <a:fillRect/>
          </a:stretch>
        </p:blipFill>
        <p:spPr>
          <a:xfrm>
            <a:off x="85572" y="3177541"/>
            <a:ext cx="11731289" cy="2610210"/>
          </a:xfrm>
          <a:prstGeom prst="rect">
            <a:avLst/>
          </a:prstGeom>
        </p:spPr>
      </p:pic>
    </p:spTree>
    <p:extLst>
      <p:ext uri="{BB962C8B-B14F-4D97-AF65-F5344CB8AC3E}">
        <p14:creationId xmlns:p14="http://schemas.microsoft.com/office/powerpoint/2010/main" val="35135386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AB28CA7-CA96-4BA2-B28C-363D11676FD4}"/>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Costing</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A950F71-B25F-4237-B2CD-22D2947A3517}"/>
              </a:ext>
            </a:extLst>
          </p:cNvPr>
          <p:cNvPicPr>
            <a:picLocks noChangeAspect="1"/>
          </p:cNvPicPr>
          <p:nvPr/>
        </p:nvPicPr>
        <p:blipFill>
          <a:blip r:embed="rId3"/>
          <a:stretch>
            <a:fillRect/>
          </a:stretch>
        </p:blipFill>
        <p:spPr>
          <a:xfrm>
            <a:off x="236915" y="2498477"/>
            <a:ext cx="11718169" cy="3678486"/>
          </a:xfrm>
          <a:prstGeom prst="rect">
            <a:avLst/>
          </a:prstGeom>
        </p:spPr>
      </p:pic>
    </p:spTree>
    <p:extLst>
      <p:ext uri="{BB962C8B-B14F-4D97-AF65-F5344CB8AC3E}">
        <p14:creationId xmlns:p14="http://schemas.microsoft.com/office/powerpoint/2010/main" val="38671012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B28CA7-CA96-4BA2-B28C-363D11676FD4}"/>
              </a:ext>
            </a:extLst>
          </p:cNvPr>
          <p:cNvSpPr>
            <a:spLocks noGrp="1"/>
          </p:cNvSpPr>
          <p:nvPr>
            <p:ph type="title"/>
          </p:nvPr>
        </p:nvSpPr>
        <p:spPr>
          <a:xfrm>
            <a:off x="838200" y="963877"/>
            <a:ext cx="3494362" cy="4930246"/>
          </a:xfrm>
        </p:spPr>
        <p:txBody>
          <a:bodyPr>
            <a:normAutofit/>
          </a:bodyPr>
          <a:lstStyle/>
          <a:p>
            <a:pPr algn="r"/>
            <a:r>
              <a:rPr lang="en-IN">
                <a:solidFill>
                  <a:schemeClr val="accent1"/>
                </a:solidFill>
              </a:rPr>
              <a:t>Costing </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3F9D2FE-0C36-4E08-AFBD-361457275939}"/>
              </a:ext>
            </a:extLst>
          </p:cNvPr>
          <p:cNvSpPr>
            <a:spLocks noGrp="1"/>
          </p:cNvSpPr>
          <p:nvPr>
            <p:ph idx="1"/>
          </p:nvPr>
        </p:nvSpPr>
        <p:spPr>
          <a:xfrm>
            <a:off x="4976031" y="963877"/>
            <a:ext cx="6377769" cy="4930246"/>
          </a:xfrm>
        </p:spPr>
        <p:txBody>
          <a:bodyPr anchor="ctr">
            <a:normAutofit/>
          </a:bodyPr>
          <a:lstStyle/>
          <a:p>
            <a:r>
              <a:rPr lang="en-IN" sz="2400"/>
              <a:t>Depends on</a:t>
            </a:r>
          </a:p>
          <a:p>
            <a:pPr lvl="1"/>
            <a:r>
              <a:rPr lang="en-IN"/>
              <a:t>Subscription </a:t>
            </a:r>
            <a:r>
              <a:rPr lang="en-IN" dirty="0"/>
              <a:t>type</a:t>
            </a:r>
          </a:p>
          <a:p>
            <a:pPr lvl="1"/>
            <a:r>
              <a:rPr lang="en-IN" dirty="0"/>
              <a:t>Resource type</a:t>
            </a:r>
          </a:p>
          <a:p>
            <a:pPr lvl="1"/>
            <a:r>
              <a:rPr lang="en-IN" dirty="0"/>
              <a:t>Billing units</a:t>
            </a:r>
          </a:p>
          <a:p>
            <a:pPr lvl="1"/>
            <a:r>
              <a:rPr lang="en-IN" dirty="0"/>
              <a:t>Location</a:t>
            </a:r>
          </a:p>
          <a:p>
            <a:pPr lvl="1"/>
            <a:r>
              <a:rPr lang="en-IN" dirty="0"/>
              <a:t>Fixed vs consumption based</a:t>
            </a:r>
          </a:p>
          <a:p>
            <a:pPr lvl="1"/>
            <a:r>
              <a:rPr lang="en-IN" dirty="0"/>
              <a:t>Bandwidth </a:t>
            </a:r>
          </a:p>
          <a:p>
            <a:pPr lvl="1"/>
            <a:endParaRPr lang="en-IN" dirty="0"/>
          </a:p>
        </p:txBody>
      </p:sp>
    </p:spTree>
    <p:extLst>
      <p:ext uri="{BB962C8B-B14F-4D97-AF65-F5344CB8AC3E}">
        <p14:creationId xmlns:p14="http://schemas.microsoft.com/office/powerpoint/2010/main" val="38795384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28CA7-CA96-4BA2-B28C-363D11676FD4}"/>
              </a:ext>
            </a:extLst>
          </p:cNvPr>
          <p:cNvSpPr>
            <a:spLocks noGrp="1"/>
          </p:cNvSpPr>
          <p:nvPr>
            <p:ph type="title"/>
          </p:nvPr>
        </p:nvSpPr>
        <p:spPr>
          <a:xfrm>
            <a:off x="433136" y="5091762"/>
            <a:ext cx="7834193" cy="1264588"/>
          </a:xfrm>
        </p:spPr>
        <p:txBody>
          <a:bodyPr vert="horz" lIns="91440" tIns="45720" rIns="91440" bIns="45720" rtlCol="0" anchor="ctr">
            <a:normAutofit/>
          </a:bodyPr>
          <a:lstStyle/>
          <a:p>
            <a:pPr algn="r"/>
            <a:r>
              <a:rPr lang="en-US" sz="6000"/>
              <a:t>Billing Zone</a:t>
            </a:r>
          </a:p>
        </p:txBody>
      </p:sp>
      <p:pic>
        <p:nvPicPr>
          <p:cNvPr id="4" name="Content Placeholder 3">
            <a:extLst>
              <a:ext uri="{FF2B5EF4-FFF2-40B4-BE49-F238E27FC236}">
                <a16:creationId xmlns:a16="http://schemas.microsoft.com/office/drawing/2014/main" id="{F70D6D4D-AF19-4120-81EF-55C611A30BC6}"/>
              </a:ext>
            </a:extLst>
          </p:cNvPr>
          <p:cNvPicPr>
            <a:picLocks noGrp="1" noChangeAspect="1"/>
          </p:cNvPicPr>
          <p:nvPr>
            <p:ph idx="1"/>
          </p:nvPr>
        </p:nvPicPr>
        <p:blipFill rotWithShape="1">
          <a:blip r:embed="rId2"/>
          <a:srcRect b="662"/>
          <a:stretch/>
        </p:blipFill>
        <p:spPr>
          <a:xfrm>
            <a:off x="-3983" y="10"/>
            <a:ext cx="12192000" cy="4571990"/>
          </a:xfrm>
          <a:prstGeom prst="rect">
            <a:avLst/>
          </a:prstGeom>
        </p:spPr>
      </p:pic>
      <p:cxnSp>
        <p:nvCxnSpPr>
          <p:cNvPr id="9" name="Straight Connector 8">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0970596"/>
      </p:ext>
    </p:extLst>
  </p:cSld>
  <p:clrMapOvr>
    <a:overrideClrMapping bg1="dk1" tx1="lt1" bg2="dk2" tx2="lt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28CA7-CA96-4BA2-B28C-363D11676FD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3F9D2FE-0C36-4E08-AFBD-361457275939}"/>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5F9A5CF3-BA96-4392-9714-D0C4F0BB601C}"/>
              </a:ext>
            </a:extLst>
          </p:cNvPr>
          <p:cNvPicPr>
            <a:picLocks noChangeAspect="1"/>
          </p:cNvPicPr>
          <p:nvPr/>
        </p:nvPicPr>
        <p:blipFill>
          <a:blip r:embed="rId2"/>
          <a:stretch>
            <a:fillRect/>
          </a:stretch>
        </p:blipFill>
        <p:spPr>
          <a:xfrm>
            <a:off x="3219450" y="2138362"/>
            <a:ext cx="5753100" cy="2581275"/>
          </a:xfrm>
          <a:prstGeom prst="rect">
            <a:avLst/>
          </a:prstGeom>
        </p:spPr>
      </p:pic>
    </p:spTree>
    <p:extLst>
      <p:ext uri="{BB962C8B-B14F-4D97-AF65-F5344CB8AC3E}">
        <p14:creationId xmlns:p14="http://schemas.microsoft.com/office/powerpoint/2010/main" val="42152511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ARM – Resource Group</a:t>
            </a:r>
          </a:p>
        </p:txBody>
      </p:sp>
      <p:sp>
        <p:nvSpPr>
          <p:cNvPr id="3" name="Content Placeholder 2"/>
          <p:cNvSpPr>
            <a:spLocks noGrp="1"/>
          </p:cNvSpPr>
          <p:nvPr>
            <p:ph idx="1"/>
          </p:nvPr>
        </p:nvSpPr>
        <p:spPr/>
        <p:txBody>
          <a:bodyPr>
            <a:normAutofit/>
          </a:bodyPr>
          <a:lstStyle/>
          <a:p>
            <a:r>
              <a:rPr lang="en-US" sz="3200" dirty="0"/>
              <a:t>Container for multiple resources</a:t>
            </a:r>
          </a:p>
          <a:p>
            <a:r>
              <a:rPr lang="en-US" sz="3200" dirty="0"/>
              <a:t>Resources exist in one and only one resource group</a:t>
            </a:r>
          </a:p>
          <a:p>
            <a:r>
              <a:rPr lang="en-US" sz="3200" dirty="0"/>
              <a:t>Resource groups can span regions</a:t>
            </a:r>
          </a:p>
          <a:p>
            <a:r>
              <a:rPr lang="en-US" sz="3200" dirty="0"/>
              <a:t>Resource groups can span services</a:t>
            </a:r>
          </a:p>
          <a:p>
            <a:endParaRPr lang="en-US" sz="3200" dirty="0"/>
          </a:p>
        </p:txBody>
      </p:sp>
      <p:sp>
        <p:nvSpPr>
          <p:cNvPr id="5" name="Slide Number Placeholder 4"/>
          <p:cNvSpPr>
            <a:spLocks noGrp="1"/>
          </p:cNvSpPr>
          <p:nvPr>
            <p:ph type="sldNum" sz="quarter" idx="12"/>
          </p:nvPr>
        </p:nvSpPr>
        <p:spPr/>
        <p:txBody>
          <a:bodyPr/>
          <a:lstStyle/>
          <a:p>
            <a:fld id="{AA986F54-24DE-4AB4-95BF-72E7F2EFFBC6}" type="slidenum">
              <a:rPr lang="en-US" smtClean="0"/>
              <a:t>56</a:t>
            </a:fld>
            <a:endParaRPr lang="en-US"/>
          </a:p>
        </p:txBody>
      </p:sp>
      <p:grpSp>
        <p:nvGrpSpPr>
          <p:cNvPr id="403" name="Group 402"/>
          <p:cNvGrpSpPr/>
          <p:nvPr/>
        </p:nvGrpSpPr>
        <p:grpSpPr>
          <a:xfrm>
            <a:off x="7261867" y="3104622"/>
            <a:ext cx="3552395" cy="3072341"/>
            <a:chOff x="2701938" y="909741"/>
            <a:chExt cx="3740124" cy="3324018"/>
          </a:xfrm>
        </p:grpSpPr>
        <p:sp>
          <p:nvSpPr>
            <p:cNvPr id="304" name="Freeform 303"/>
            <p:cNvSpPr>
              <a:spLocks/>
            </p:cNvSpPr>
            <p:nvPr/>
          </p:nvSpPr>
          <p:spPr bwMode="auto">
            <a:xfrm>
              <a:off x="3093760" y="1113748"/>
              <a:ext cx="3121627" cy="3120011"/>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05" name="Freeform 304"/>
            <p:cNvSpPr>
              <a:spLocks/>
            </p:cNvSpPr>
            <p:nvPr/>
          </p:nvSpPr>
          <p:spPr bwMode="auto">
            <a:xfrm>
              <a:off x="4652955" y="1061937"/>
              <a:ext cx="129528" cy="144100"/>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06" name="Freeform 305"/>
            <p:cNvSpPr>
              <a:spLocks/>
            </p:cNvSpPr>
            <p:nvPr/>
          </p:nvSpPr>
          <p:spPr bwMode="auto">
            <a:xfrm>
              <a:off x="3100237" y="2149974"/>
              <a:ext cx="152196" cy="150577"/>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07" name="Freeform 306"/>
            <p:cNvSpPr>
              <a:spLocks/>
            </p:cNvSpPr>
            <p:nvPr/>
          </p:nvSpPr>
          <p:spPr bwMode="auto">
            <a:xfrm>
              <a:off x="2701938" y="90974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08" name="Freeform 307"/>
            <p:cNvSpPr>
              <a:spLocks/>
            </p:cNvSpPr>
            <p:nvPr/>
          </p:nvSpPr>
          <p:spPr bwMode="auto">
            <a:xfrm>
              <a:off x="2701938" y="90974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09" name="Freeform 308"/>
            <p:cNvSpPr>
              <a:spLocks/>
            </p:cNvSpPr>
            <p:nvPr/>
          </p:nvSpPr>
          <p:spPr bwMode="auto">
            <a:xfrm>
              <a:off x="2863848" y="1086223"/>
              <a:ext cx="160291" cy="424205"/>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10" name="Freeform 309"/>
            <p:cNvSpPr>
              <a:spLocks/>
            </p:cNvSpPr>
            <p:nvPr/>
          </p:nvSpPr>
          <p:spPr bwMode="auto">
            <a:xfrm>
              <a:off x="3062997" y="1529857"/>
              <a:ext cx="793360" cy="393442"/>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11" name="Freeform 310"/>
            <p:cNvSpPr>
              <a:spLocks/>
            </p:cNvSpPr>
            <p:nvPr/>
          </p:nvSpPr>
          <p:spPr bwMode="auto">
            <a:xfrm>
              <a:off x="3378722" y="1231942"/>
              <a:ext cx="563447" cy="472778"/>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12" name="Freeform 311"/>
            <p:cNvSpPr>
              <a:spLocks/>
            </p:cNvSpPr>
            <p:nvPr/>
          </p:nvSpPr>
          <p:spPr bwMode="auto">
            <a:xfrm>
              <a:off x="3108332" y="935647"/>
              <a:ext cx="242865" cy="234770"/>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13" name="Freeform 312"/>
            <p:cNvSpPr>
              <a:spLocks/>
            </p:cNvSpPr>
            <p:nvPr/>
          </p:nvSpPr>
          <p:spPr bwMode="auto">
            <a:xfrm>
              <a:off x="2884896" y="1510428"/>
              <a:ext cx="178101" cy="448491"/>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14" name="Freeform 313"/>
            <p:cNvSpPr>
              <a:spLocks/>
            </p:cNvSpPr>
            <p:nvPr/>
          </p:nvSpPr>
          <p:spPr bwMode="auto">
            <a:xfrm>
              <a:off x="2965851" y="1170417"/>
              <a:ext cx="412871" cy="451730"/>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15" name="Freeform 314"/>
            <p:cNvSpPr>
              <a:spLocks/>
            </p:cNvSpPr>
            <p:nvPr/>
          </p:nvSpPr>
          <p:spPr bwMode="auto">
            <a:xfrm>
              <a:off x="3267004" y="1031174"/>
              <a:ext cx="563447" cy="249342"/>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16" name="Freeform 315"/>
            <p:cNvSpPr>
              <a:spLocks/>
            </p:cNvSpPr>
            <p:nvPr/>
          </p:nvSpPr>
          <p:spPr bwMode="auto">
            <a:xfrm>
              <a:off x="3576252" y="1384138"/>
              <a:ext cx="286581" cy="284962"/>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17" name="Freeform 316"/>
            <p:cNvSpPr>
              <a:spLocks/>
            </p:cNvSpPr>
            <p:nvPr/>
          </p:nvSpPr>
          <p:spPr bwMode="auto">
            <a:xfrm>
              <a:off x="3320434" y="1701482"/>
              <a:ext cx="263914" cy="265533"/>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18" name="Freeform 317"/>
            <p:cNvSpPr>
              <a:spLocks/>
            </p:cNvSpPr>
            <p:nvPr/>
          </p:nvSpPr>
          <p:spPr bwMode="auto">
            <a:xfrm>
              <a:off x="2846038" y="1308040"/>
              <a:ext cx="403156" cy="403157"/>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19" name="Freeform 318"/>
            <p:cNvSpPr>
              <a:spLocks/>
            </p:cNvSpPr>
            <p:nvPr/>
          </p:nvSpPr>
          <p:spPr bwMode="auto">
            <a:xfrm>
              <a:off x="5407456" y="1076509"/>
              <a:ext cx="440396" cy="100708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20" name="Freeform 319"/>
            <p:cNvSpPr>
              <a:spLocks/>
            </p:cNvSpPr>
            <p:nvPr/>
          </p:nvSpPr>
          <p:spPr bwMode="auto">
            <a:xfrm>
              <a:off x="5842994" y="1076509"/>
              <a:ext cx="445253" cy="100708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21" name="Oval 320"/>
            <p:cNvSpPr>
              <a:spLocks noChangeArrowheads="1"/>
            </p:cNvSpPr>
            <p:nvPr/>
          </p:nvSpPr>
          <p:spPr bwMode="auto">
            <a:xfrm>
              <a:off x="5407456" y="917836"/>
              <a:ext cx="880791" cy="3173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22" name="Oval 321"/>
            <p:cNvSpPr>
              <a:spLocks noChangeArrowheads="1"/>
            </p:cNvSpPr>
            <p:nvPr/>
          </p:nvSpPr>
          <p:spPr bwMode="auto">
            <a:xfrm>
              <a:off x="5496507" y="959933"/>
              <a:ext cx="702690" cy="210483"/>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23" name="Freeform 322"/>
            <p:cNvSpPr>
              <a:spLocks/>
            </p:cNvSpPr>
            <p:nvPr/>
          </p:nvSpPr>
          <p:spPr bwMode="auto">
            <a:xfrm>
              <a:off x="5496507" y="959933"/>
              <a:ext cx="702690" cy="171625"/>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24" name="Freeform 323"/>
            <p:cNvSpPr>
              <a:spLocks noEditPoints="1"/>
            </p:cNvSpPr>
            <p:nvPr/>
          </p:nvSpPr>
          <p:spPr bwMode="auto">
            <a:xfrm>
              <a:off x="5527270" y="1432711"/>
              <a:ext cx="641164" cy="361060"/>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25" name="Freeform 324"/>
            <p:cNvSpPr>
              <a:spLocks/>
            </p:cNvSpPr>
            <p:nvPr/>
          </p:nvSpPr>
          <p:spPr bwMode="auto">
            <a:xfrm>
              <a:off x="5608225" y="1497475"/>
              <a:ext cx="153815" cy="229913"/>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26" name="Freeform 325"/>
            <p:cNvSpPr>
              <a:spLocks/>
            </p:cNvSpPr>
            <p:nvPr/>
          </p:nvSpPr>
          <p:spPr bwMode="auto">
            <a:xfrm>
              <a:off x="5978999" y="1490999"/>
              <a:ext cx="89051" cy="85812"/>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27" name="Freeform 326"/>
            <p:cNvSpPr>
              <a:spLocks/>
            </p:cNvSpPr>
            <p:nvPr/>
          </p:nvSpPr>
          <p:spPr bwMode="auto">
            <a:xfrm>
              <a:off x="5977380" y="1638337"/>
              <a:ext cx="105242" cy="9390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28" name="Freeform 327"/>
            <p:cNvSpPr>
              <a:spLocks/>
            </p:cNvSpPr>
            <p:nvPr/>
          </p:nvSpPr>
          <p:spPr bwMode="auto">
            <a:xfrm>
              <a:off x="5459267" y="3644406"/>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29" name="Freeform 328"/>
            <p:cNvSpPr>
              <a:spLocks noEditPoints="1"/>
            </p:cNvSpPr>
            <p:nvPr/>
          </p:nvSpPr>
          <p:spPr bwMode="auto">
            <a:xfrm>
              <a:off x="5255261" y="2776566"/>
              <a:ext cx="1186801"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30" name="Freeform 329"/>
            <p:cNvSpPr>
              <a:spLocks/>
            </p:cNvSpPr>
            <p:nvPr/>
          </p:nvSpPr>
          <p:spPr bwMode="auto">
            <a:xfrm>
              <a:off x="5344311" y="286723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31" name="Freeform 330"/>
            <p:cNvSpPr>
              <a:spLocks/>
            </p:cNvSpPr>
            <p:nvPr/>
          </p:nvSpPr>
          <p:spPr bwMode="auto">
            <a:xfrm>
              <a:off x="5344311" y="286723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32" name="Freeform 331"/>
            <p:cNvSpPr>
              <a:spLocks/>
            </p:cNvSpPr>
            <p:nvPr/>
          </p:nvSpPr>
          <p:spPr bwMode="auto">
            <a:xfrm>
              <a:off x="5255261" y="2776566"/>
              <a:ext cx="1113942"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33" name="Freeform 332"/>
            <p:cNvSpPr>
              <a:spLocks/>
            </p:cNvSpPr>
            <p:nvPr/>
          </p:nvSpPr>
          <p:spPr bwMode="auto">
            <a:xfrm>
              <a:off x="5344311" y="2867236"/>
              <a:ext cx="919650" cy="684880"/>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34" name="Rectangle 333"/>
            <p:cNvSpPr>
              <a:spLocks noChangeArrowheads="1"/>
            </p:cNvSpPr>
            <p:nvPr/>
          </p:nvSpPr>
          <p:spPr bwMode="auto">
            <a:xfrm>
              <a:off x="5459267" y="3799839"/>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35" name="Oval 334"/>
            <p:cNvSpPr>
              <a:spLocks noChangeArrowheads="1"/>
            </p:cNvSpPr>
            <p:nvPr/>
          </p:nvSpPr>
          <p:spPr bwMode="auto">
            <a:xfrm>
              <a:off x="5826803" y="2808949"/>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36" name="Freeform 335"/>
            <p:cNvSpPr>
              <a:spLocks/>
            </p:cNvSpPr>
            <p:nvPr/>
          </p:nvSpPr>
          <p:spPr bwMode="auto">
            <a:xfrm>
              <a:off x="5632511" y="2946572"/>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37" name="Freeform 336"/>
            <p:cNvSpPr>
              <a:spLocks/>
            </p:cNvSpPr>
            <p:nvPr/>
          </p:nvSpPr>
          <p:spPr bwMode="auto">
            <a:xfrm>
              <a:off x="5603367" y="3116578"/>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38" name="Freeform 337"/>
            <p:cNvSpPr>
              <a:spLocks/>
            </p:cNvSpPr>
            <p:nvPr/>
          </p:nvSpPr>
          <p:spPr bwMode="auto">
            <a:xfrm>
              <a:off x="5870519" y="3118197"/>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39" name="Freeform 338"/>
            <p:cNvSpPr>
              <a:spLocks/>
            </p:cNvSpPr>
            <p:nvPr/>
          </p:nvSpPr>
          <p:spPr bwMode="auto">
            <a:xfrm>
              <a:off x="2800703" y="3012955"/>
              <a:ext cx="1136609" cy="796599"/>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40" name="Freeform 339"/>
            <p:cNvSpPr>
              <a:spLocks/>
            </p:cNvSpPr>
            <p:nvPr/>
          </p:nvSpPr>
          <p:spPr bwMode="auto">
            <a:xfrm>
              <a:off x="2800703" y="2839711"/>
              <a:ext cx="1136609" cy="173244"/>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41" name="Rectangle 340"/>
            <p:cNvSpPr>
              <a:spLocks noChangeArrowheads="1"/>
            </p:cNvSpPr>
            <p:nvPr/>
          </p:nvSpPr>
          <p:spPr bwMode="auto">
            <a:xfrm>
              <a:off x="3135857" y="326067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42" name="Rectangle 341"/>
            <p:cNvSpPr>
              <a:spLocks noChangeArrowheads="1"/>
            </p:cNvSpPr>
            <p:nvPr/>
          </p:nvSpPr>
          <p:spPr bwMode="auto">
            <a:xfrm>
              <a:off x="3135857" y="326067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43" name="Rectangle 342"/>
            <p:cNvSpPr>
              <a:spLocks noChangeArrowheads="1"/>
            </p:cNvSpPr>
            <p:nvPr/>
          </p:nvSpPr>
          <p:spPr bwMode="auto">
            <a:xfrm>
              <a:off x="3135857" y="309229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44" name="Rectangle 343"/>
            <p:cNvSpPr>
              <a:spLocks noChangeArrowheads="1"/>
            </p:cNvSpPr>
            <p:nvPr/>
          </p:nvSpPr>
          <p:spPr bwMode="auto">
            <a:xfrm>
              <a:off x="3135857" y="309229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45" name="Rectangle 344"/>
            <p:cNvSpPr>
              <a:spLocks noChangeArrowheads="1"/>
            </p:cNvSpPr>
            <p:nvPr/>
          </p:nvSpPr>
          <p:spPr bwMode="auto">
            <a:xfrm>
              <a:off x="3135857" y="342906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46" name="Rectangle 345"/>
            <p:cNvSpPr>
              <a:spLocks noChangeArrowheads="1"/>
            </p:cNvSpPr>
            <p:nvPr/>
          </p:nvSpPr>
          <p:spPr bwMode="auto">
            <a:xfrm>
              <a:off x="3135857" y="342906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47" name="Rectangle 346"/>
            <p:cNvSpPr>
              <a:spLocks noChangeArrowheads="1"/>
            </p:cNvSpPr>
            <p:nvPr/>
          </p:nvSpPr>
          <p:spPr bwMode="auto">
            <a:xfrm>
              <a:off x="3388437" y="342906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48" name="Rectangle 347"/>
            <p:cNvSpPr>
              <a:spLocks noChangeArrowheads="1"/>
            </p:cNvSpPr>
            <p:nvPr/>
          </p:nvSpPr>
          <p:spPr bwMode="auto">
            <a:xfrm>
              <a:off x="3388437" y="326067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49" name="Rectangle 348"/>
            <p:cNvSpPr>
              <a:spLocks noChangeArrowheads="1"/>
            </p:cNvSpPr>
            <p:nvPr/>
          </p:nvSpPr>
          <p:spPr bwMode="auto">
            <a:xfrm>
              <a:off x="3388437" y="326067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50" name="Rectangle 349"/>
            <p:cNvSpPr>
              <a:spLocks noChangeArrowheads="1"/>
            </p:cNvSpPr>
            <p:nvPr/>
          </p:nvSpPr>
          <p:spPr bwMode="auto">
            <a:xfrm>
              <a:off x="3388437" y="309229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51" name="Rectangle 350"/>
            <p:cNvSpPr>
              <a:spLocks noChangeArrowheads="1"/>
            </p:cNvSpPr>
            <p:nvPr/>
          </p:nvSpPr>
          <p:spPr bwMode="auto">
            <a:xfrm>
              <a:off x="3388437" y="309229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52" name="Rectangle 351"/>
            <p:cNvSpPr>
              <a:spLocks noChangeArrowheads="1"/>
            </p:cNvSpPr>
            <p:nvPr/>
          </p:nvSpPr>
          <p:spPr bwMode="auto">
            <a:xfrm>
              <a:off x="2884896" y="309229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53" name="Rectangle 352"/>
            <p:cNvSpPr>
              <a:spLocks noChangeArrowheads="1"/>
            </p:cNvSpPr>
            <p:nvPr/>
          </p:nvSpPr>
          <p:spPr bwMode="auto">
            <a:xfrm>
              <a:off x="2884896" y="309229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54" name="Rectangle 353"/>
            <p:cNvSpPr>
              <a:spLocks noChangeArrowheads="1"/>
            </p:cNvSpPr>
            <p:nvPr/>
          </p:nvSpPr>
          <p:spPr bwMode="auto">
            <a:xfrm>
              <a:off x="2884896" y="326067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55" name="Rectangle 354"/>
            <p:cNvSpPr>
              <a:spLocks noChangeArrowheads="1"/>
            </p:cNvSpPr>
            <p:nvPr/>
          </p:nvSpPr>
          <p:spPr bwMode="auto">
            <a:xfrm>
              <a:off x="2884896" y="326067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56" name="Rectangle 355"/>
            <p:cNvSpPr>
              <a:spLocks noChangeArrowheads="1"/>
            </p:cNvSpPr>
            <p:nvPr/>
          </p:nvSpPr>
          <p:spPr bwMode="auto">
            <a:xfrm>
              <a:off x="2884896" y="342906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57" name="Rectangle 356"/>
            <p:cNvSpPr>
              <a:spLocks noChangeArrowheads="1"/>
            </p:cNvSpPr>
            <p:nvPr/>
          </p:nvSpPr>
          <p:spPr bwMode="auto">
            <a:xfrm>
              <a:off x="2884896" y="342906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58" name="Rectangle 357"/>
            <p:cNvSpPr>
              <a:spLocks noChangeArrowheads="1"/>
            </p:cNvSpPr>
            <p:nvPr/>
          </p:nvSpPr>
          <p:spPr bwMode="auto">
            <a:xfrm>
              <a:off x="2884896" y="359907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59" name="Rectangle 358"/>
            <p:cNvSpPr>
              <a:spLocks noChangeArrowheads="1"/>
            </p:cNvSpPr>
            <p:nvPr/>
          </p:nvSpPr>
          <p:spPr bwMode="auto">
            <a:xfrm>
              <a:off x="2884896" y="3599071"/>
              <a:ext cx="210483" cy="124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60" name="Rectangle 359"/>
            <p:cNvSpPr>
              <a:spLocks noChangeArrowheads="1"/>
            </p:cNvSpPr>
            <p:nvPr/>
          </p:nvSpPr>
          <p:spPr bwMode="auto">
            <a:xfrm>
              <a:off x="3135857" y="359907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61" name="Rectangle 360"/>
            <p:cNvSpPr>
              <a:spLocks noChangeArrowheads="1"/>
            </p:cNvSpPr>
            <p:nvPr/>
          </p:nvSpPr>
          <p:spPr bwMode="auto">
            <a:xfrm>
              <a:off x="3388437" y="359907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62" name="Rectangle 361"/>
            <p:cNvSpPr>
              <a:spLocks noChangeArrowheads="1"/>
            </p:cNvSpPr>
            <p:nvPr/>
          </p:nvSpPr>
          <p:spPr bwMode="auto">
            <a:xfrm>
              <a:off x="3642636" y="342906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63" name="Rectangle 362"/>
            <p:cNvSpPr>
              <a:spLocks noChangeArrowheads="1"/>
            </p:cNvSpPr>
            <p:nvPr/>
          </p:nvSpPr>
          <p:spPr bwMode="auto">
            <a:xfrm>
              <a:off x="3642636" y="326067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64" name="Rectangle 363"/>
            <p:cNvSpPr>
              <a:spLocks noChangeArrowheads="1"/>
            </p:cNvSpPr>
            <p:nvPr/>
          </p:nvSpPr>
          <p:spPr bwMode="auto">
            <a:xfrm>
              <a:off x="3642636" y="309229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65" name="Rectangle 364"/>
            <p:cNvSpPr>
              <a:spLocks noChangeArrowheads="1"/>
            </p:cNvSpPr>
            <p:nvPr/>
          </p:nvSpPr>
          <p:spPr bwMode="auto">
            <a:xfrm>
              <a:off x="3642636" y="359907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66" name="Freeform 365"/>
            <p:cNvSpPr>
              <a:spLocks noEditPoints="1"/>
            </p:cNvSpPr>
            <p:nvPr/>
          </p:nvSpPr>
          <p:spPr bwMode="auto">
            <a:xfrm>
              <a:off x="2836323" y="2839711"/>
              <a:ext cx="956889"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67" name="Freeform 366"/>
            <p:cNvSpPr>
              <a:spLocks/>
            </p:cNvSpPr>
            <p:nvPr/>
          </p:nvSpPr>
          <p:spPr bwMode="auto">
            <a:xfrm>
              <a:off x="3101856" y="2839711"/>
              <a:ext cx="37239"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68" name="Freeform 367"/>
            <p:cNvSpPr>
              <a:spLocks/>
            </p:cNvSpPr>
            <p:nvPr/>
          </p:nvSpPr>
          <p:spPr bwMode="auto">
            <a:xfrm>
              <a:off x="2839561" y="3809554"/>
              <a:ext cx="56669"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69" name="Freeform 368"/>
            <p:cNvSpPr>
              <a:spLocks noEditPoints="1"/>
            </p:cNvSpPr>
            <p:nvPr/>
          </p:nvSpPr>
          <p:spPr bwMode="auto">
            <a:xfrm>
              <a:off x="2800703" y="3012955"/>
              <a:ext cx="830599" cy="796599"/>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70" name="Freeform 369"/>
            <p:cNvSpPr>
              <a:spLocks/>
            </p:cNvSpPr>
            <p:nvPr/>
          </p:nvSpPr>
          <p:spPr bwMode="auto">
            <a:xfrm>
              <a:off x="2800703" y="2839711"/>
              <a:ext cx="989271" cy="173244"/>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71" name="Freeform 370"/>
            <p:cNvSpPr>
              <a:spLocks/>
            </p:cNvSpPr>
            <p:nvPr/>
          </p:nvSpPr>
          <p:spPr bwMode="auto">
            <a:xfrm>
              <a:off x="3135857" y="326067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72" name="Freeform 371"/>
            <p:cNvSpPr>
              <a:spLocks/>
            </p:cNvSpPr>
            <p:nvPr/>
          </p:nvSpPr>
          <p:spPr bwMode="auto">
            <a:xfrm>
              <a:off x="3135857" y="326067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73" name="Rectangle 372"/>
            <p:cNvSpPr>
              <a:spLocks noChangeArrowheads="1"/>
            </p:cNvSpPr>
            <p:nvPr/>
          </p:nvSpPr>
          <p:spPr bwMode="auto">
            <a:xfrm>
              <a:off x="3135857" y="309229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74" name="Rectangle 373"/>
            <p:cNvSpPr>
              <a:spLocks noChangeArrowheads="1"/>
            </p:cNvSpPr>
            <p:nvPr/>
          </p:nvSpPr>
          <p:spPr bwMode="auto">
            <a:xfrm>
              <a:off x="3135857" y="309229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75" name="Freeform 374"/>
            <p:cNvSpPr>
              <a:spLocks/>
            </p:cNvSpPr>
            <p:nvPr/>
          </p:nvSpPr>
          <p:spPr bwMode="auto">
            <a:xfrm>
              <a:off x="3135857" y="342906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76" name="Freeform 375"/>
            <p:cNvSpPr>
              <a:spLocks/>
            </p:cNvSpPr>
            <p:nvPr/>
          </p:nvSpPr>
          <p:spPr bwMode="auto">
            <a:xfrm>
              <a:off x="3135857" y="342906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77" name="Freeform 376"/>
            <p:cNvSpPr>
              <a:spLocks/>
            </p:cNvSpPr>
            <p:nvPr/>
          </p:nvSpPr>
          <p:spPr bwMode="auto">
            <a:xfrm>
              <a:off x="3388437" y="326067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78" name="Freeform 377"/>
            <p:cNvSpPr>
              <a:spLocks/>
            </p:cNvSpPr>
            <p:nvPr/>
          </p:nvSpPr>
          <p:spPr bwMode="auto">
            <a:xfrm>
              <a:off x="3388437" y="326067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79" name="Freeform 378"/>
            <p:cNvSpPr>
              <a:spLocks/>
            </p:cNvSpPr>
            <p:nvPr/>
          </p:nvSpPr>
          <p:spPr bwMode="auto">
            <a:xfrm>
              <a:off x="3388437" y="309229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80" name="Freeform 379"/>
            <p:cNvSpPr>
              <a:spLocks/>
            </p:cNvSpPr>
            <p:nvPr/>
          </p:nvSpPr>
          <p:spPr bwMode="auto">
            <a:xfrm>
              <a:off x="3388437" y="309229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81" name="Rectangle 380"/>
            <p:cNvSpPr>
              <a:spLocks noChangeArrowheads="1"/>
            </p:cNvSpPr>
            <p:nvPr/>
          </p:nvSpPr>
          <p:spPr bwMode="auto">
            <a:xfrm>
              <a:off x="2884896" y="309229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82" name="Rectangle 381"/>
            <p:cNvSpPr>
              <a:spLocks noChangeArrowheads="1"/>
            </p:cNvSpPr>
            <p:nvPr/>
          </p:nvSpPr>
          <p:spPr bwMode="auto">
            <a:xfrm>
              <a:off x="2884896" y="309229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83" name="Rectangle 382"/>
            <p:cNvSpPr>
              <a:spLocks noChangeArrowheads="1"/>
            </p:cNvSpPr>
            <p:nvPr/>
          </p:nvSpPr>
          <p:spPr bwMode="auto">
            <a:xfrm>
              <a:off x="2884896" y="326067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84" name="Rectangle 383"/>
            <p:cNvSpPr>
              <a:spLocks noChangeArrowheads="1"/>
            </p:cNvSpPr>
            <p:nvPr/>
          </p:nvSpPr>
          <p:spPr bwMode="auto">
            <a:xfrm>
              <a:off x="2884896" y="326067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85" name="Rectangle 384"/>
            <p:cNvSpPr>
              <a:spLocks noChangeArrowheads="1"/>
            </p:cNvSpPr>
            <p:nvPr/>
          </p:nvSpPr>
          <p:spPr bwMode="auto">
            <a:xfrm>
              <a:off x="2884896" y="3429065"/>
              <a:ext cx="210483" cy="12790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86" name="Rectangle 385"/>
            <p:cNvSpPr>
              <a:spLocks noChangeArrowheads="1"/>
            </p:cNvSpPr>
            <p:nvPr/>
          </p:nvSpPr>
          <p:spPr bwMode="auto">
            <a:xfrm>
              <a:off x="2884896" y="342906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87" name="Freeform 386"/>
            <p:cNvSpPr>
              <a:spLocks/>
            </p:cNvSpPr>
            <p:nvPr/>
          </p:nvSpPr>
          <p:spPr bwMode="auto">
            <a:xfrm>
              <a:off x="2884896" y="359907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88" name="Freeform 387"/>
            <p:cNvSpPr>
              <a:spLocks/>
            </p:cNvSpPr>
            <p:nvPr/>
          </p:nvSpPr>
          <p:spPr bwMode="auto">
            <a:xfrm>
              <a:off x="2884896" y="359907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90" name="Rectangle 389"/>
            <p:cNvSpPr>
              <a:spLocks noChangeArrowheads="1"/>
            </p:cNvSpPr>
            <p:nvPr/>
          </p:nvSpPr>
          <p:spPr bwMode="auto">
            <a:xfrm>
              <a:off x="4452186" y="2475413"/>
              <a:ext cx="68" cy="407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altLang="en-US" sz="2448" dirty="0"/>
            </a:p>
          </p:txBody>
        </p:sp>
        <p:sp>
          <p:nvSpPr>
            <p:cNvPr id="392" name="Rectangle 391"/>
            <p:cNvSpPr>
              <a:spLocks noChangeArrowheads="1"/>
            </p:cNvSpPr>
            <p:nvPr/>
          </p:nvSpPr>
          <p:spPr bwMode="auto">
            <a:xfrm>
              <a:off x="4944393" y="2475413"/>
              <a:ext cx="68" cy="407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altLang="en-US" sz="2448" dirty="0"/>
            </a:p>
          </p:txBody>
        </p:sp>
        <p:sp>
          <p:nvSpPr>
            <p:cNvPr id="394" name="Freeform 393"/>
            <p:cNvSpPr>
              <a:spLocks/>
            </p:cNvSpPr>
            <p:nvPr/>
          </p:nvSpPr>
          <p:spPr bwMode="auto">
            <a:xfrm>
              <a:off x="4285419" y="1154225"/>
              <a:ext cx="145719" cy="2590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95" name="Freeform 394"/>
            <p:cNvSpPr>
              <a:spLocks/>
            </p:cNvSpPr>
            <p:nvPr/>
          </p:nvSpPr>
          <p:spPr bwMode="auto">
            <a:xfrm>
              <a:off x="4285419" y="1154225"/>
              <a:ext cx="45335" cy="2590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96" name="Freeform 395"/>
            <p:cNvSpPr>
              <a:spLocks/>
            </p:cNvSpPr>
            <p:nvPr/>
          </p:nvSpPr>
          <p:spPr bwMode="auto">
            <a:xfrm>
              <a:off x="4351802" y="1154225"/>
              <a:ext cx="12953" cy="2590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97" name="Freeform 396"/>
            <p:cNvSpPr>
              <a:spLocks/>
            </p:cNvSpPr>
            <p:nvPr/>
          </p:nvSpPr>
          <p:spPr bwMode="auto">
            <a:xfrm>
              <a:off x="4385803" y="1154225"/>
              <a:ext cx="45335" cy="2590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98" name="Freeform 397"/>
            <p:cNvSpPr>
              <a:spLocks/>
            </p:cNvSpPr>
            <p:nvPr/>
          </p:nvSpPr>
          <p:spPr bwMode="auto">
            <a:xfrm>
              <a:off x="4327515" y="1154225"/>
              <a:ext cx="25906" cy="2590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399" name="Freeform 398"/>
            <p:cNvSpPr>
              <a:spLocks/>
            </p:cNvSpPr>
            <p:nvPr/>
          </p:nvSpPr>
          <p:spPr bwMode="auto">
            <a:xfrm>
              <a:off x="4225512" y="1123463"/>
              <a:ext cx="123052" cy="89051"/>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400" name="Freeform 399"/>
            <p:cNvSpPr>
              <a:spLocks/>
            </p:cNvSpPr>
            <p:nvPr/>
          </p:nvSpPr>
          <p:spPr bwMode="auto">
            <a:xfrm>
              <a:off x="4363136" y="1154225"/>
              <a:ext cx="27525" cy="2590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401" name="Freeform 400"/>
            <p:cNvSpPr>
              <a:spLocks/>
            </p:cNvSpPr>
            <p:nvPr/>
          </p:nvSpPr>
          <p:spPr bwMode="auto">
            <a:xfrm>
              <a:off x="4369612" y="1123463"/>
              <a:ext cx="124671" cy="89051"/>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sp>
          <p:nvSpPr>
            <p:cNvPr id="402" name="Freeform 401"/>
            <p:cNvSpPr>
              <a:spLocks noEditPoints="1"/>
            </p:cNvSpPr>
            <p:nvPr/>
          </p:nvSpPr>
          <p:spPr bwMode="auto">
            <a:xfrm>
              <a:off x="4176939" y="985839"/>
              <a:ext cx="364298" cy="364298"/>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3" rIns="124347" bIns="62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43432"/>
              <a:endParaRPr lang="en-US" sz="2448">
                <a:solidFill>
                  <a:srgbClr val="00B0F0"/>
                </a:solidFill>
              </a:endParaRPr>
            </a:p>
          </p:txBody>
        </p:sp>
      </p:grpSp>
    </p:spTree>
    <p:extLst>
      <p:ext uri="{BB962C8B-B14F-4D97-AF65-F5344CB8AC3E}">
        <p14:creationId xmlns:p14="http://schemas.microsoft.com/office/powerpoint/2010/main" val="25512066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AB28CA7-CA96-4BA2-B28C-363D11676FD4}"/>
              </a:ext>
            </a:extLst>
          </p:cNvPr>
          <p:cNvSpPr>
            <a:spLocks noGrp="1"/>
          </p:cNvSpPr>
          <p:nvPr>
            <p:ph type="title"/>
          </p:nvPr>
        </p:nvSpPr>
        <p:spPr>
          <a:xfrm>
            <a:off x="863029" y="1012004"/>
            <a:ext cx="3416158" cy="4795408"/>
          </a:xfrm>
        </p:spPr>
        <p:txBody>
          <a:bodyPr>
            <a:normAutofit/>
          </a:bodyPr>
          <a:lstStyle/>
          <a:p>
            <a:r>
              <a:rPr lang="en-IN">
                <a:solidFill>
                  <a:srgbClr val="FFFFFF"/>
                </a:solidFill>
              </a:rPr>
              <a:t>Resource Groups</a:t>
            </a:r>
          </a:p>
        </p:txBody>
      </p:sp>
      <p:graphicFrame>
        <p:nvGraphicFramePr>
          <p:cNvPr id="5" name="Content Placeholder 2">
            <a:extLst>
              <a:ext uri="{FF2B5EF4-FFF2-40B4-BE49-F238E27FC236}">
                <a16:creationId xmlns:a16="http://schemas.microsoft.com/office/drawing/2014/main" id="{23281644-2337-4D3F-862D-82D9472C63D6}"/>
              </a:ext>
            </a:extLst>
          </p:cNvPr>
          <p:cNvGraphicFramePr>
            <a:graphicFrameLocks noGrp="1"/>
          </p:cNvGraphicFramePr>
          <p:nvPr>
            <p:ph idx="1"/>
            <p:extLst>
              <p:ext uri="{D42A27DB-BD31-4B8C-83A1-F6EECF244321}">
                <p14:modId xmlns:p14="http://schemas.microsoft.com/office/powerpoint/2010/main" val="153462883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48050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AB28CA7-CA96-4BA2-B28C-363D11676FD4}"/>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Organization -1</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19C81CF8-616D-4007-8F0B-413888E93D83}"/>
              </a:ext>
            </a:extLst>
          </p:cNvPr>
          <p:cNvPicPr>
            <a:picLocks noGrp="1" noChangeAspect="1"/>
          </p:cNvPicPr>
          <p:nvPr>
            <p:ph idx="1"/>
          </p:nvPr>
        </p:nvPicPr>
        <p:blipFill>
          <a:blip r:embed="rId2"/>
          <a:stretch>
            <a:fillRect/>
          </a:stretch>
        </p:blipFill>
        <p:spPr>
          <a:xfrm>
            <a:off x="320040" y="3373419"/>
            <a:ext cx="11496821" cy="2270621"/>
          </a:xfrm>
          <a:prstGeom prst="rect">
            <a:avLst/>
          </a:prstGeom>
        </p:spPr>
      </p:pic>
    </p:spTree>
    <p:extLst>
      <p:ext uri="{BB962C8B-B14F-4D97-AF65-F5344CB8AC3E}">
        <p14:creationId xmlns:p14="http://schemas.microsoft.com/office/powerpoint/2010/main" val="9416868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AB28CA7-CA96-4BA2-B28C-363D11676FD4}"/>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Organization - 2</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A9DB628C-6CEA-46B3-B1D7-E87A9110A153}"/>
              </a:ext>
            </a:extLst>
          </p:cNvPr>
          <p:cNvPicPr>
            <a:picLocks noGrp="1" noChangeAspect="1"/>
          </p:cNvPicPr>
          <p:nvPr>
            <p:ph idx="1"/>
          </p:nvPr>
        </p:nvPicPr>
        <p:blipFill>
          <a:blip r:embed="rId2"/>
          <a:stretch>
            <a:fillRect/>
          </a:stretch>
        </p:blipFill>
        <p:spPr>
          <a:xfrm>
            <a:off x="320040" y="3502758"/>
            <a:ext cx="11496821" cy="2011943"/>
          </a:xfrm>
          <a:prstGeom prst="rect">
            <a:avLst/>
          </a:prstGeom>
        </p:spPr>
      </p:pic>
    </p:spTree>
    <p:extLst>
      <p:ext uri="{BB962C8B-B14F-4D97-AF65-F5344CB8AC3E}">
        <p14:creationId xmlns:p14="http://schemas.microsoft.com/office/powerpoint/2010/main" val="2050377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638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A187EC-7E52-46F8-B1B8-CC7CCE44519A}"/>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endParaRPr lang="en-US" sz="2600" kern="1200">
              <a:solidFill>
                <a:srgbClr val="FFFFFF"/>
              </a:solidFill>
              <a:latin typeface="+mj-lt"/>
              <a:ea typeface="+mj-ea"/>
              <a:cs typeface="+mj-cs"/>
            </a:endParaRPr>
          </a:p>
        </p:txBody>
      </p:sp>
      <p:pic>
        <p:nvPicPr>
          <p:cNvPr id="4" name="Content Placeholder 3" descr="A close up of a map&#10;&#10;Description automatically generated">
            <a:extLst>
              <a:ext uri="{FF2B5EF4-FFF2-40B4-BE49-F238E27FC236}">
                <a16:creationId xmlns:a16="http://schemas.microsoft.com/office/drawing/2014/main" id="{99963380-E4F4-453C-ABA3-5CCD81391A10}"/>
              </a:ext>
            </a:extLst>
          </p:cNvPr>
          <p:cNvPicPr>
            <a:picLocks noGrp="1" noChangeAspect="1"/>
          </p:cNvPicPr>
          <p:nvPr>
            <p:ph idx="1"/>
          </p:nvPr>
        </p:nvPicPr>
        <p:blipFill>
          <a:blip r:embed="rId3"/>
          <a:stretch>
            <a:fillRect/>
          </a:stretch>
        </p:blipFill>
        <p:spPr>
          <a:xfrm>
            <a:off x="4491943" y="961812"/>
            <a:ext cx="6281513" cy="4930987"/>
          </a:xfrm>
          <a:prstGeom prst="rect">
            <a:avLst/>
          </a:prstGeom>
        </p:spPr>
      </p:pic>
    </p:spTree>
    <p:extLst>
      <p:ext uri="{BB962C8B-B14F-4D97-AF65-F5344CB8AC3E}">
        <p14:creationId xmlns:p14="http://schemas.microsoft.com/office/powerpoint/2010/main" val="38200540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AB28CA7-CA96-4BA2-B28C-363D11676FD4}"/>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Organization - 3</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38416466-177D-4FBE-B674-0C5BB7E63D1D}"/>
              </a:ext>
            </a:extLst>
          </p:cNvPr>
          <p:cNvPicPr>
            <a:picLocks noGrp="1" noChangeAspect="1"/>
          </p:cNvPicPr>
          <p:nvPr>
            <p:ph idx="1"/>
          </p:nvPr>
        </p:nvPicPr>
        <p:blipFill>
          <a:blip r:embed="rId2"/>
          <a:stretch>
            <a:fillRect/>
          </a:stretch>
        </p:blipFill>
        <p:spPr>
          <a:xfrm>
            <a:off x="320040" y="3416532"/>
            <a:ext cx="11496821" cy="2184395"/>
          </a:xfrm>
          <a:prstGeom prst="rect">
            <a:avLst/>
          </a:prstGeom>
        </p:spPr>
      </p:pic>
    </p:spTree>
    <p:extLst>
      <p:ext uri="{BB962C8B-B14F-4D97-AF65-F5344CB8AC3E}">
        <p14:creationId xmlns:p14="http://schemas.microsoft.com/office/powerpoint/2010/main" val="22892963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B28CA7-CA96-4BA2-B28C-363D11676FD4}"/>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Organization - 4</a:t>
            </a:r>
          </a:p>
        </p:txBody>
      </p:sp>
      <p:cxnSp>
        <p:nvCxnSpPr>
          <p:cNvPr id="14"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EC467EFB-C0A4-4651-B12B-E7F45742343F}"/>
              </a:ext>
            </a:extLst>
          </p:cNvPr>
          <p:cNvPicPr>
            <a:picLocks noGrp="1" noChangeAspect="1"/>
          </p:cNvPicPr>
          <p:nvPr>
            <p:ph idx="1"/>
          </p:nvPr>
        </p:nvPicPr>
        <p:blipFill>
          <a:blip r:embed="rId2"/>
          <a:stretch>
            <a:fillRect/>
          </a:stretch>
        </p:blipFill>
        <p:spPr>
          <a:xfrm>
            <a:off x="5294713" y="492573"/>
            <a:ext cx="6271763" cy="5880796"/>
          </a:xfrm>
          <a:prstGeom prst="rect">
            <a:avLst/>
          </a:prstGeom>
        </p:spPr>
      </p:pic>
    </p:spTree>
    <p:extLst>
      <p:ext uri="{BB962C8B-B14F-4D97-AF65-F5344CB8AC3E}">
        <p14:creationId xmlns:p14="http://schemas.microsoft.com/office/powerpoint/2010/main" val="15269278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AB28CA7-CA96-4BA2-B28C-363D11676FD4}"/>
              </a:ext>
            </a:extLst>
          </p:cNvPr>
          <p:cNvSpPr>
            <a:spLocks noGrp="1"/>
          </p:cNvSpPr>
          <p:nvPr>
            <p:ph type="title"/>
          </p:nvPr>
        </p:nvSpPr>
        <p:spPr>
          <a:xfrm>
            <a:off x="863029" y="1012004"/>
            <a:ext cx="3416158" cy="4795408"/>
          </a:xfrm>
        </p:spPr>
        <p:txBody>
          <a:bodyPr>
            <a:normAutofit/>
          </a:bodyPr>
          <a:lstStyle/>
          <a:p>
            <a:r>
              <a:rPr lang="en-IN">
                <a:solidFill>
                  <a:srgbClr val="FFFFFF"/>
                </a:solidFill>
              </a:rPr>
              <a:t>Tags</a:t>
            </a:r>
          </a:p>
        </p:txBody>
      </p:sp>
      <p:graphicFrame>
        <p:nvGraphicFramePr>
          <p:cNvPr id="5" name="Content Placeholder 2">
            <a:extLst>
              <a:ext uri="{FF2B5EF4-FFF2-40B4-BE49-F238E27FC236}">
                <a16:creationId xmlns:a16="http://schemas.microsoft.com/office/drawing/2014/main" id="{51F21A02-1ADB-4C43-B7EB-CCA02377BD5E}"/>
              </a:ext>
            </a:extLst>
          </p:cNvPr>
          <p:cNvGraphicFramePr>
            <a:graphicFrameLocks noGrp="1"/>
          </p:cNvGraphicFramePr>
          <p:nvPr>
            <p:ph idx="1"/>
            <p:extLst>
              <p:ext uri="{D42A27DB-BD31-4B8C-83A1-F6EECF244321}">
                <p14:modId xmlns:p14="http://schemas.microsoft.com/office/powerpoint/2010/main" val="277271067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93793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6134677" y="303591"/>
            <a:ext cx="5735590"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03C010-0070-4802-B848-815AE4AAD92D}"/>
              </a:ext>
            </a:extLst>
          </p:cNvPr>
          <p:cNvSpPr>
            <a:spLocks noGrp="1"/>
          </p:cNvSpPr>
          <p:nvPr>
            <p:ph type="title"/>
          </p:nvPr>
        </p:nvSpPr>
        <p:spPr>
          <a:xfrm>
            <a:off x="6392598" y="640263"/>
            <a:ext cx="5221266" cy="1344975"/>
          </a:xfrm>
        </p:spPr>
        <p:txBody>
          <a:bodyPr>
            <a:normAutofit/>
          </a:bodyPr>
          <a:lstStyle/>
          <a:p>
            <a:pPr algn="ctr"/>
            <a:r>
              <a:rPr lang="en-IN" sz="4000"/>
              <a:t>Policies</a:t>
            </a:r>
          </a:p>
        </p:txBody>
      </p:sp>
      <p:pic>
        <p:nvPicPr>
          <p:cNvPr id="7" name="Graphic 6" descr="Check List">
            <a:extLst>
              <a:ext uri="{FF2B5EF4-FFF2-40B4-BE49-F238E27FC236}">
                <a16:creationId xmlns:a16="http://schemas.microsoft.com/office/drawing/2014/main" id="{85514561-2BFF-4149-8421-D7DF25CCC4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4632" y="787907"/>
            <a:ext cx="5126736" cy="5126736"/>
          </a:xfrm>
          <a:prstGeom prst="rect">
            <a:avLst/>
          </a:prstGeom>
        </p:spPr>
      </p:pic>
      <p:sp>
        <p:nvSpPr>
          <p:cNvPr id="3" name="Content Placeholder 2">
            <a:extLst>
              <a:ext uri="{FF2B5EF4-FFF2-40B4-BE49-F238E27FC236}">
                <a16:creationId xmlns:a16="http://schemas.microsoft.com/office/drawing/2014/main" id="{F8FD2E97-4521-43A6-8276-E3D902EC19DE}"/>
              </a:ext>
            </a:extLst>
          </p:cNvPr>
          <p:cNvSpPr>
            <a:spLocks noGrp="1"/>
          </p:cNvSpPr>
          <p:nvPr>
            <p:ph idx="1"/>
          </p:nvPr>
        </p:nvSpPr>
        <p:spPr>
          <a:xfrm>
            <a:off x="6391903" y="2121763"/>
            <a:ext cx="5235490" cy="3773010"/>
          </a:xfrm>
        </p:spPr>
        <p:txBody>
          <a:bodyPr>
            <a:normAutofit/>
          </a:bodyPr>
          <a:lstStyle/>
          <a:p>
            <a:r>
              <a:rPr lang="en-IN" sz="1700"/>
              <a:t>It’s a service</a:t>
            </a:r>
          </a:p>
          <a:p>
            <a:r>
              <a:rPr lang="en-IN" sz="1700"/>
              <a:t>Policies have rules resources have to follow</a:t>
            </a:r>
          </a:p>
          <a:p>
            <a:r>
              <a:rPr lang="en-IN" sz="1700"/>
              <a:t>These rules are enforced while creating resources</a:t>
            </a:r>
          </a:p>
          <a:p>
            <a:r>
              <a:rPr lang="en-IN" sz="1700"/>
              <a:t>Evaluated against existing resource to report compliance</a:t>
            </a:r>
          </a:p>
          <a:p>
            <a:endParaRPr lang="en-IN" sz="1700"/>
          </a:p>
          <a:p>
            <a:endParaRPr lang="en-IN" sz="1700"/>
          </a:p>
          <a:p>
            <a:endParaRPr lang="en-IN" sz="1700"/>
          </a:p>
          <a:p>
            <a:r>
              <a:rPr lang="en-IN" sz="1700"/>
              <a:t>Compliance</a:t>
            </a:r>
          </a:p>
          <a:p>
            <a:r>
              <a:rPr lang="en-IN" sz="1700"/>
              <a:t>Enforcement of standards</a:t>
            </a:r>
          </a:p>
        </p:txBody>
      </p:sp>
    </p:spTree>
    <p:extLst>
      <p:ext uri="{BB962C8B-B14F-4D97-AF65-F5344CB8AC3E}">
        <p14:creationId xmlns:p14="http://schemas.microsoft.com/office/powerpoint/2010/main" val="18559141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a:t>Social Authentication</a:t>
            </a:r>
            <a:endParaRPr lang="he-IL" dirty="0"/>
          </a:p>
        </p:txBody>
      </p:sp>
      <p:sp>
        <p:nvSpPr>
          <p:cNvPr id="3" name="Content Placeholder 2"/>
          <p:cNvSpPr>
            <a:spLocks noGrp="1"/>
          </p:cNvSpPr>
          <p:nvPr>
            <p:ph idx="1"/>
          </p:nvPr>
        </p:nvSpPr>
        <p:spPr/>
        <p:txBody>
          <a:bodyPr>
            <a:normAutofit/>
          </a:bodyPr>
          <a:lstStyle/>
          <a:p>
            <a:pPr algn="l" rtl="0"/>
            <a:r>
              <a:rPr lang="en-US" dirty="0"/>
              <a:t>Authenticate against Microsoft Account, Twitter, Facebook, Google</a:t>
            </a:r>
          </a:p>
          <a:p>
            <a:pPr algn="l" rtl="0"/>
            <a:r>
              <a:rPr lang="en-US" dirty="0"/>
              <a:t>Table level permissions for each CRUD operation</a:t>
            </a:r>
          </a:p>
          <a:p>
            <a:pPr lvl="1" algn="l" rtl="0"/>
            <a:r>
              <a:rPr lang="en-US" dirty="0"/>
              <a:t>Everyone</a:t>
            </a:r>
          </a:p>
          <a:p>
            <a:pPr lvl="1" algn="l" rtl="0"/>
            <a:r>
              <a:rPr lang="en-US" dirty="0"/>
              <a:t>Anyone with the Application Key</a:t>
            </a:r>
          </a:p>
          <a:p>
            <a:pPr lvl="1" algn="l" rtl="0"/>
            <a:r>
              <a:rPr lang="en-US" dirty="0"/>
              <a:t>Only Authenticated Users</a:t>
            </a:r>
          </a:p>
          <a:p>
            <a:pPr lvl="1" algn="l" rtl="0"/>
            <a:r>
              <a:rPr lang="en-US" dirty="0"/>
              <a:t>Only Scripts and Admins</a:t>
            </a:r>
          </a:p>
          <a:p>
            <a:pPr algn="l" rtl="0"/>
            <a:r>
              <a:rPr lang="en-US" dirty="0"/>
              <a:t>More granular control with server-side code</a:t>
            </a:r>
          </a:p>
          <a:p>
            <a:pPr lvl="1" algn="l" rtl="0"/>
            <a:r>
              <a:rPr lang="en-US" dirty="0"/>
              <a:t>User Level: Admin, Authenticated, Anonymous</a:t>
            </a:r>
          </a:p>
          <a:p>
            <a:pPr lvl="1" algn="l" rtl="0"/>
            <a:r>
              <a:rPr lang="en-US" dirty="0"/>
              <a:t>User Id: Id or undefined if not authenticated</a:t>
            </a:r>
          </a:p>
          <a:p>
            <a:pPr algn="l" rtl="0"/>
            <a:endParaRPr lang="en-US" dirty="0"/>
          </a:p>
          <a:p>
            <a:pPr algn="l" rtl="0"/>
            <a:endParaRPr lang="he-IL" dirty="0"/>
          </a:p>
        </p:txBody>
      </p:sp>
    </p:spTree>
    <p:extLst>
      <p:ext uri="{BB962C8B-B14F-4D97-AF65-F5344CB8AC3E}">
        <p14:creationId xmlns:p14="http://schemas.microsoft.com/office/powerpoint/2010/main" val="27137747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a:t>Enterprise Authentication</a:t>
            </a:r>
            <a:endParaRPr lang="he-IL" dirty="0"/>
          </a:p>
        </p:txBody>
      </p:sp>
      <p:sp>
        <p:nvSpPr>
          <p:cNvPr id="3" name="Content Placeholder 2"/>
          <p:cNvSpPr>
            <a:spLocks noGrp="1"/>
          </p:cNvSpPr>
          <p:nvPr>
            <p:ph idx="1"/>
          </p:nvPr>
        </p:nvSpPr>
        <p:spPr/>
        <p:txBody>
          <a:bodyPr>
            <a:normAutofit/>
          </a:bodyPr>
          <a:lstStyle/>
          <a:p>
            <a:pPr algn="l" rtl="0"/>
            <a:r>
              <a:rPr lang="en-US" dirty="0"/>
              <a:t>Use Azure Active Directory</a:t>
            </a:r>
          </a:p>
          <a:p>
            <a:pPr algn="l" rtl="0"/>
            <a:r>
              <a:rPr lang="en-US" dirty="0"/>
              <a:t>Extend line-of-business to mobile</a:t>
            </a:r>
          </a:p>
          <a:p>
            <a:pPr algn="l" rtl="0"/>
            <a:r>
              <a:rPr lang="en-US" dirty="0"/>
              <a:t>Bring turn-key login experience with corporate credentials to mobile developers</a:t>
            </a:r>
          </a:p>
          <a:p>
            <a:pPr algn="l" rtl="0"/>
            <a:r>
              <a:rPr lang="en-US" dirty="0"/>
              <a:t>Enable applications built around organizational structures</a:t>
            </a:r>
          </a:p>
        </p:txBody>
      </p:sp>
      <p:grpSp>
        <p:nvGrpSpPr>
          <p:cNvPr id="4" name="Group 3"/>
          <p:cNvGrpSpPr/>
          <p:nvPr/>
        </p:nvGrpSpPr>
        <p:grpSpPr>
          <a:xfrm>
            <a:off x="2603360" y="4274881"/>
            <a:ext cx="719601" cy="444584"/>
            <a:chOff x="1953088" y="2128285"/>
            <a:chExt cx="705655" cy="435968"/>
          </a:xfrm>
        </p:grpSpPr>
        <p:pic>
          <p:nvPicPr>
            <p:cNvPr id="5" name="Picture 4"/>
            <p:cNvPicPr>
              <a:picLocks noChangeAspect="1"/>
            </p:cNvPicPr>
            <p:nvPr/>
          </p:nvPicPr>
          <p:blipFill>
            <a:blip r:embed="rId2"/>
            <a:stretch>
              <a:fillRect/>
            </a:stretch>
          </p:blipFill>
          <p:spPr>
            <a:xfrm>
              <a:off x="1953088" y="2144420"/>
              <a:ext cx="397430" cy="419833"/>
            </a:xfrm>
            <a:prstGeom prst="rect">
              <a:avLst/>
            </a:prstGeom>
          </p:spPr>
        </p:pic>
        <p:pic>
          <p:nvPicPr>
            <p:cNvPr id="6" name="Picture 5"/>
            <p:cNvPicPr>
              <a:picLocks noChangeAspect="1"/>
            </p:cNvPicPr>
            <p:nvPr/>
          </p:nvPicPr>
          <p:blipFill>
            <a:blip r:embed="rId3"/>
            <a:stretch>
              <a:fillRect/>
            </a:stretch>
          </p:blipFill>
          <p:spPr>
            <a:xfrm>
              <a:off x="2352574" y="2128285"/>
              <a:ext cx="306169" cy="434898"/>
            </a:xfrm>
            <a:prstGeom prst="rect">
              <a:avLst/>
            </a:prstGeom>
          </p:spPr>
        </p:pic>
      </p:grpSp>
      <p:pic>
        <p:nvPicPr>
          <p:cNvPr id="7" name="Picture 6"/>
          <p:cNvPicPr>
            <a:picLocks noChangeAspect="1"/>
          </p:cNvPicPr>
          <p:nvPr/>
        </p:nvPicPr>
        <p:blipFill>
          <a:blip r:embed="rId4"/>
          <a:stretch>
            <a:fillRect/>
          </a:stretch>
        </p:blipFill>
        <p:spPr>
          <a:xfrm>
            <a:off x="8121893" y="4508686"/>
            <a:ext cx="581798" cy="909762"/>
          </a:xfrm>
          <a:prstGeom prst="rect">
            <a:avLst/>
          </a:prstGeom>
        </p:spPr>
      </p:pic>
      <p:pic>
        <p:nvPicPr>
          <p:cNvPr id="8" name="Picture 7"/>
          <p:cNvPicPr>
            <a:picLocks noChangeAspect="1"/>
          </p:cNvPicPr>
          <p:nvPr/>
        </p:nvPicPr>
        <p:blipFill>
          <a:blip r:embed="rId5"/>
          <a:stretch>
            <a:fillRect/>
          </a:stretch>
        </p:blipFill>
        <p:spPr>
          <a:xfrm>
            <a:off x="5999421" y="4205915"/>
            <a:ext cx="1408536" cy="1409624"/>
          </a:xfrm>
          <a:prstGeom prst="rect">
            <a:avLst/>
          </a:prstGeom>
        </p:spPr>
      </p:pic>
      <p:grpSp>
        <p:nvGrpSpPr>
          <p:cNvPr id="9" name="Group 8"/>
          <p:cNvGrpSpPr/>
          <p:nvPr/>
        </p:nvGrpSpPr>
        <p:grpSpPr>
          <a:xfrm>
            <a:off x="2603360" y="4768791"/>
            <a:ext cx="719601" cy="444584"/>
            <a:chOff x="1953088" y="2128285"/>
            <a:chExt cx="705655" cy="435968"/>
          </a:xfrm>
        </p:grpSpPr>
        <p:pic>
          <p:nvPicPr>
            <p:cNvPr id="10" name="Picture 9"/>
            <p:cNvPicPr>
              <a:picLocks noChangeAspect="1"/>
            </p:cNvPicPr>
            <p:nvPr/>
          </p:nvPicPr>
          <p:blipFill>
            <a:blip r:embed="rId2"/>
            <a:stretch>
              <a:fillRect/>
            </a:stretch>
          </p:blipFill>
          <p:spPr>
            <a:xfrm>
              <a:off x="1953088" y="2144420"/>
              <a:ext cx="397430" cy="419833"/>
            </a:xfrm>
            <a:prstGeom prst="rect">
              <a:avLst/>
            </a:prstGeom>
          </p:spPr>
        </p:pic>
        <p:pic>
          <p:nvPicPr>
            <p:cNvPr id="11" name="Picture 10"/>
            <p:cNvPicPr>
              <a:picLocks noChangeAspect="1"/>
            </p:cNvPicPr>
            <p:nvPr/>
          </p:nvPicPr>
          <p:blipFill>
            <a:blip r:embed="rId3"/>
            <a:stretch>
              <a:fillRect/>
            </a:stretch>
          </p:blipFill>
          <p:spPr>
            <a:xfrm>
              <a:off x="2352574" y="2128285"/>
              <a:ext cx="306169" cy="434898"/>
            </a:xfrm>
            <a:prstGeom prst="rect">
              <a:avLst/>
            </a:prstGeom>
          </p:spPr>
        </p:pic>
      </p:grpSp>
      <p:grpSp>
        <p:nvGrpSpPr>
          <p:cNvPr id="12" name="Group 11"/>
          <p:cNvGrpSpPr/>
          <p:nvPr/>
        </p:nvGrpSpPr>
        <p:grpSpPr>
          <a:xfrm>
            <a:off x="2594241" y="5262701"/>
            <a:ext cx="719601" cy="444584"/>
            <a:chOff x="1953088" y="2128285"/>
            <a:chExt cx="705655" cy="435968"/>
          </a:xfrm>
        </p:grpSpPr>
        <p:pic>
          <p:nvPicPr>
            <p:cNvPr id="13" name="Picture 12"/>
            <p:cNvPicPr>
              <a:picLocks noChangeAspect="1"/>
            </p:cNvPicPr>
            <p:nvPr/>
          </p:nvPicPr>
          <p:blipFill>
            <a:blip r:embed="rId2"/>
            <a:stretch>
              <a:fillRect/>
            </a:stretch>
          </p:blipFill>
          <p:spPr>
            <a:xfrm>
              <a:off x="1953088" y="2144420"/>
              <a:ext cx="397430" cy="419833"/>
            </a:xfrm>
            <a:prstGeom prst="rect">
              <a:avLst/>
            </a:prstGeom>
          </p:spPr>
        </p:pic>
        <p:pic>
          <p:nvPicPr>
            <p:cNvPr id="14" name="Picture 13"/>
            <p:cNvPicPr>
              <a:picLocks noChangeAspect="1"/>
            </p:cNvPicPr>
            <p:nvPr/>
          </p:nvPicPr>
          <p:blipFill>
            <a:blip r:embed="rId3"/>
            <a:stretch>
              <a:fillRect/>
            </a:stretch>
          </p:blipFill>
          <p:spPr>
            <a:xfrm>
              <a:off x="2352574" y="2128285"/>
              <a:ext cx="306169" cy="434898"/>
            </a:xfrm>
            <a:prstGeom prst="rect">
              <a:avLst/>
            </a:prstGeom>
          </p:spPr>
        </p:pic>
      </p:grpSp>
      <p:sp>
        <p:nvSpPr>
          <p:cNvPr id="15" name="Left-Right Arrow 14"/>
          <p:cNvSpPr/>
          <p:nvPr/>
        </p:nvSpPr>
        <p:spPr>
          <a:xfrm>
            <a:off x="3451245" y="4402753"/>
            <a:ext cx="448247" cy="205293"/>
          </a:xfrm>
          <a:prstGeom prst="leftRightArrow">
            <a:avLst/>
          </a:prstGeom>
          <a:solidFill>
            <a:srgbClr val="5B9BD5"/>
          </a:solidFill>
          <a:ln w="12700" cap="flat" cmpd="sng" algn="ctr">
            <a:noFill/>
            <a:prstDash val="solid"/>
            <a:miter lim="800000"/>
          </a:ln>
          <a:effectLst/>
        </p:spPr>
        <p:txBody>
          <a:bodyPr rtlCol="0" anchor="ctr"/>
          <a:lstStyle/>
          <a:p>
            <a:pPr algn="ctr" defTabSz="932418">
              <a:defRPr/>
            </a:pPr>
            <a:endParaRPr lang="en-US" sz="1836" kern="0">
              <a:solidFill>
                <a:srgbClr val="404040"/>
              </a:solidFill>
              <a:latin typeface="Calibri" panose="020F0502020204030204"/>
            </a:endParaRPr>
          </a:p>
        </p:txBody>
      </p:sp>
      <p:sp>
        <p:nvSpPr>
          <p:cNvPr id="16" name="Left-Right Arrow 15"/>
          <p:cNvSpPr/>
          <p:nvPr/>
        </p:nvSpPr>
        <p:spPr>
          <a:xfrm>
            <a:off x="3451245" y="4887891"/>
            <a:ext cx="448247" cy="205293"/>
          </a:xfrm>
          <a:prstGeom prst="leftRightArrow">
            <a:avLst/>
          </a:prstGeom>
          <a:solidFill>
            <a:srgbClr val="5B9BD5"/>
          </a:solidFill>
          <a:ln w="12700" cap="flat" cmpd="sng" algn="ctr">
            <a:noFill/>
            <a:prstDash val="solid"/>
            <a:miter lim="800000"/>
          </a:ln>
          <a:effectLst/>
        </p:spPr>
        <p:txBody>
          <a:bodyPr rtlCol="0" anchor="ctr"/>
          <a:lstStyle/>
          <a:p>
            <a:pPr algn="ctr" defTabSz="932418">
              <a:defRPr/>
            </a:pPr>
            <a:endParaRPr lang="en-US" sz="1836" kern="0">
              <a:solidFill>
                <a:srgbClr val="404040"/>
              </a:solidFill>
              <a:latin typeface="Calibri" panose="020F0502020204030204"/>
            </a:endParaRPr>
          </a:p>
        </p:txBody>
      </p:sp>
      <p:sp>
        <p:nvSpPr>
          <p:cNvPr id="17" name="Left-Right Arrow 16"/>
          <p:cNvSpPr/>
          <p:nvPr/>
        </p:nvSpPr>
        <p:spPr>
          <a:xfrm>
            <a:off x="3451245" y="5390543"/>
            <a:ext cx="448247" cy="205293"/>
          </a:xfrm>
          <a:prstGeom prst="leftRightArrow">
            <a:avLst/>
          </a:prstGeom>
          <a:solidFill>
            <a:srgbClr val="5B9BD5"/>
          </a:solidFill>
          <a:ln w="12700" cap="flat" cmpd="sng" algn="ctr">
            <a:noFill/>
            <a:prstDash val="solid"/>
            <a:miter lim="800000"/>
          </a:ln>
          <a:effectLst/>
        </p:spPr>
        <p:txBody>
          <a:bodyPr rtlCol="0" anchor="ctr"/>
          <a:lstStyle/>
          <a:p>
            <a:pPr algn="ctr" defTabSz="932418">
              <a:defRPr/>
            </a:pPr>
            <a:endParaRPr lang="en-US" sz="1836" kern="0">
              <a:solidFill>
                <a:srgbClr val="404040"/>
              </a:solidFill>
              <a:latin typeface="Calibri" panose="020F0502020204030204"/>
            </a:endParaRPr>
          </a:p>
        </p:txBody>
      </p:sp>
      <p:sp>
        <p:nvSpPr>
          <p:cNvPr id="18" name="Left-Right Arrow 17"/>
          <p:cNvSpPr/>
          <p:nvPr/>
        </p:nvSpPr>
        <p:spPr>
          <a:xfrm>
            <a:off x="5422645" y="4860921"/>
            <a:ext cx="448247" cy="205293"/>
          </a:xfrm>
          <a:prstGeom prst="leftRightArrow">
            <a:avLst/>
          </a:prstGeom>
          <a:solidFill>
            <a:srgbClr val="5B9BD5"/>
          </a:solidFill>
          <a:ln w="12700" cap="flat" cmpd="sng" algn="ctr">
            <a:noFill/>
            <a:prstDash val="solid"/>
            <a:miter lim="800000"/>
          </a:ln>
          <a:effectLst/>
        </p:spPr>
        <p:txBody>
          <a:bodyPr rtlCol="0" anchor="ctr"/>
          <a:lstStyle/>
          <a:p>
            <a:pPr algn="ctr" defTabSz="932418">
              <a:defRPr/>
            </a:pPr>
            <a:endParaRPr lang="en-US" sz="1836" kern="0">
              <a:solidFill>
                <a:srgbClr val="404040"/>
              </a:solidFill>
              <a:latin typeface="Calibri" panose="020F0502020204030204"/>
            </a:endParaRPr>
          </a:p>
        </p:txBody>
      </p:sp>
      <p:sp>
        <p:nvSpPr>
          <p:cNvPr id="19" name="Left-Right Arrow 18"/>
          <p:cNvSpPr/>
          <p:nvPr/>
        </p:nvSpPr>
        <p:spPr>
          <a:xfrm>
            <a:off x="7536486" y="4860921"/>
            <a:ext cx="448247" cy="205293"/>
          </a:xfrm>
          <a:prstGeom prst="leftRightArrow">
            <a:avLst/>
          </a:prstGeom>
          <a:solidFill>
            <a:srgbClr val="5B9BD5"/>
          </a:solidFill>
          <a:ln w="12700" cap="flat" cmpd="sng" algn="ctr">
            <a:noFill/>
            <a:prstDash val="solid"/>
            <a:miter lim="800000"/>
          </a:ln>
          <a:effectLst/>
        </p:spPr>
        <p:txBody>
          <a:bodyPr rtlCol="0" anchor="ctr"/>
          <a:lstStyle/>
          <a:p>
            <a:pPr algn="ctr" defTabSz="932418">
              <a:defRPr/>
            </a:pPr>
            <a:endParaRPr lang="en-US" sz="1836" kern="0">
              <a:solidFill>
                <a:srgbClr val="404040"/>
              </a:solidFill>
              <a:latin typeface="Calibri" panose="020F0502020204030204"/>
            </a:endParaRPr>
          </a:p>
        </p:txBody>
      </p:sp>
      <p:grpSp>
        <p:nvGrpSpPr>
          <p:cNvPr id="20" name="Group 19"/>
          <p:cNvGrpSpPr/>
          <p:nvPr/>
        </p:nvGrpSpPr>
        <p:grpSpPr>
          <a:xfrm>
            <a:off x="3933273" y="4490138"/>
            <a:ext cx="1480253" cy="1015043"/>
            <a:chOff x="819150" y="5075236"/>
            <a:chExt cx="1178370" cy="765175"/>
          </a:xfrm>
        </p:grpSpPr>
        <p:pic>
          <p:nvPicPr>
            <p:cNvPr id="21" name="Picture 20"/>
            <p:cNvPicPr>
              <a:picLocks noChangeAspect="1"/>
            </p:cNvPicPr>
            <p:nvPr/>
          </p:nvPicPr>
          <p:blipFill>
            <a:blip r:embed="rId6"/>
            <a:stretch>
              <a:fillRect/>
            </a:stretch>
          </p:blipFill>
          <p:spPr>
            <a:xfrm>
              <a:off x="819150" y="5075236"/>
              <a:ext cx="1178370" cy="765175"/>
            </a:xfrm>
            <a:prstGeom prst="rect">
              <a:avLst/>
            </a:prstGeom>
          </p:spPr>
        </p:pic>
        <p:pic>
          <p:nvPicPr>
            <p:cNvPr id="22" name="Picture 7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298864" y="5180501"/>
              <a:ext cx="319021" cy="515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1674275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B7C65-37EC-41EC-BA5C-4D4AE1CC9181}"/>
              </a:ext>
            </a:extLst>
          </p:cNvPr>
          <p:cNvSpPr>
            <a:spLocks noGrp="1"/>
          </p:cNvSpPr>
          <p:nvPr>
            <p:ph type="title"/>
          </p:nvPr>
        </p:nvSpPr>
        <p:spPr/>
        <p:txBody>
          <a:bodyPr/>
          <a:lstStyle/>
          <a:p>
            <a:r>
              <a:rPr lang="en-IN" dirty="0"/>
              <a:t>Authorization (RBAC)</a:t>
            </a:r>
          </a:p>
        </p:txBody>
      </p:sp>
      <p:sp>
        <p:nvSpPr>
          <p:cNvPr id="3" name="Content Placeholder 2">
            <a:extLst>
              <a:ext uri="{FF2B5EF4-FFF2-40B4-BE49-F238E27FC236}">
                <a16:creationId xmlns:a16="http://schemas.microsoft.com/office/drawing/2014/main" id="{E8EFDD5E-A090-4FC6-B633-55FB74EFE9E5}"/>
              </a:ext>
            </a:extLst>
          </p:cNvPr>
          <p:cNvSpPr>
            <a:spLocks noGrp="1"/>
          </p:cNvSpPr>
          <p:nvPr>
            <p:ph idx="1"/>
          </p:nvPr>
        </p:nvSpPr>
        <p:spPr/>
        <p:txBody>
          <a:bodyPr/>
          <a:lstStyle/>
          <a:p>
            <a:r>
              <a:rPr lang="en-IN" dirty="0"/>
              <a:t>After authentication, Authorization determines the activities allowed for the user.</a:t>
            </a:r>
          </a:p>
          <a:p>
            <a:r>
              <a:rPr lang="en-IN" dirty="0"/>
              <a:t>Azure defines roles</a:t>
            </a:r>
          </a:p>
          <a:p>
            <a:r>
              <a:rPr lang="en-IN" dirty="0"/>
              <a:t>Roles contain permissions</a:t>
            </a:r>
          </a:p>
          <a:p>
            <a:r>
              <a:rPr lang="en-IN" dirty="0"/>
              <a:t>Roles are assignment to users/groups/service principals</a:t>
            </a:r>
          </a:p>
          <a:p>
            <a:r>
              <a:rPr lang="en-IN" dirty="0"/>
              <a:t>Uses allow model</a:t>
            </a:r>
          </a:p>
          <a:p>
            <a:endParaRPr lang="en-IN" dirty="0"/>
          </a:p>
        </p:txBody>
      </p:sp>
    </p:spTree>
    <p:extLst>
      <p:ext uri="{BB962C8B-B14F-4D97-AF65-F5344CB8AC3E}">
        <p14:creationId xmlns:p14="http://schemas.microsoft.com/office/powerpoint/2010/main" val="9624100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26D2B19-F7ED-42CA-8841-1A67E99DA77E}"/>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RBAC cont..</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B149ABC0-1C6F-458B-82CD-B07B746934DD}"/>
              </a:ext>
            </a:extLst>
          </p:cNvPr>
          <p:cNvPicPr>
            <a:picLocks noGrp="1" noChangeAspect="1"/>
          </p:cNvPicPr>
          <p:nvPr>
            <p:ph idx="1"/>
          </p:nvPr>
        </p:nvPicPr>
        <p:blipFill>
          <a:blip r:embed="rId2"/>
          <a:stretch>
            <a:fillRect/>
          </a:stretch>
        </p:blipFill>
        <p:spPr>
          <a:xfrm>
            <a:off x="320040" y="3057256"/>
            <a:ext cx="11496821" cy="2902946"/>
          </a:xfrm>
          <a:prstGeom prst="rect">
            <a:avLst/>
          </a:prstGeom>
        </p:spPr>
      </p:pic>
    </p:spTree>
    <p:extLst>
      <p:ext uri="{BB962C8B-B14F-4D97-AF65-F5344CB8AC3E}">
        <p14:creationId xmlns:p14="http://schemas.microsoft.com/office/powerpoint/2010/main" val="27369239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C97C7B9-63F3-49E4-99C4-9214FA4523EF}"/>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Best Practices</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1D2F7CA3-B11B-4361-892E-88A723205CF3}"/>
              </a:ext>
            </a:extLst>
          </p:cNvPr>
          <p:cNvPicPr>
            <a:picLocks noGrp="1" noChangeAspect="1"/>
          </p:cNvPicPr>
          <p:nvPr>
            <p:ph idx="1"/>
          </p:nvPr>
        </p:nvPicPr>
        <p:blipFill>
          <a:blip r:embed="rId3"/>
          <a:stretch>
            <a:fillRect/>
          </a:stretch>
        </p:blipFill>
        <p:spPr>
          <a:xfrm>
            <a:off x="-10240" y="3271959"/>
            <a:ext cx="12202240" cy="2137410"/>
          </a:xfrm>
          <a:prstGeom prst="rect">
            <a:avLst/>
          </a:prstGeom>
        </p:spPr>
      </p:pic>
    </p:spTree>
    <p:extLst>
      <p:ext uri="{BB962C8B-B14F-4D97-AF65-F5344CB8AC3E}">
        <p14:creationId xmlns:p14="http://schemas.microsoft.com/office/powerpoint/2010/main" val="21957599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7C7B9-63F3-49E4-99C4-9214FA4523EF}"/>
              </a:ext>
            </a:extLst>
          </p:cNvPr>
          <p:cNvSpPr>
            <a:spLocks noGrp="1"/>
          </p:cNvSpPr>
          <p:nvPr>
            <p:ph type="title"/>
          </p:nvPr>
        </p:nvSpPr>
        <p:spPr/>
        <p:txBody>
          <a:bodyPr/>
          <a:lstStyle/>
          <a:p>
            <a:r>
              <a:rPr lang="en-IN" dirty="0"/>
              <a:t>Locks</a:t>
            </a:r>
          </a:p>
        </p:txBody>
      </p:sp>
      <p:sp>
        <p:nvSpPr>
          <p:cNvPr id="3" name="Content Placeholder 2">
            <a:extLst>
              <a:ext uri="{FF2B5EF4-FFF2-40B4-BE49-F238E27FC236}">
                <a16:creationId xmlns:a16="http://schemas.microsoft.com/office/drawing/2014/main" id="{793ACD4C-A825-412C-8ABD-4A9AFA296467}"/>
              </a:ext>
            </a:extLst>
          </p:cNvPr>
          <p:cNvSpPr>
            <a:spLocks noGrp="1"/>
          </p:cNvSpPr>
          <p:nvPr>
            <p:ph idx="1"/>
          </p:nvPr>
        </p:nvSpPr>
        <p:spPr/>
        <p:txBody>
          <a:bodyPr/>
          <a:lstStyle/>
          <a:p>
            <a:r>
              <a:rPr lang="en-IN" dirty="0"/>
              <a:t>Setting to block modification or deletion of resources</a:t>
            </a:r>
          </a:p>
          <a:p>
            <a:r>
              <a:rPr lang="en-IN" dirty="0"/>
              <a:t>Two options</a:t>
            </a:r>
          </a:p>
          <a:p>
            <a:pPr lvl="1"/>
            <a:r>
              <a:rPr lang="en-IN" dirty="0"/>
              <a:t>Delete – Will not let delete the resource</a:t>
            </a:r>
          </a:p>
          <a:p>
            <a:pPr lvl="1"/>
            <a:r>
              <a:rPr lang="en-IN" dirty="0"/>
              <a:t>Read-only – no modification or deletion is allowed</a:t>
            </a:r>
          </a:p>
          <a:p>
            <a:r>
              <a:rPr lang="en-IN" dirty="0"/>
              <a:t>Can be applied at subscription, RG as well as individual resources</a:t>
            </a:r>
          </a:p>
          <a:p>
            <a:r>
              <a:rPr lang="en-IN" dirty="0"/>
              <a:t>Inheritance is followed</a:t>
            </a:r>
          </a:p>
          <a:p>
            <a:endParaRPr lang="en-IN" dirty="0"/>
          </a:p>
        </p:txBody>
      </p:sp>
    </p:spTree>
    <p:extLst>
      <p:ext uri="{BB962C8B-B14F-4D97-AF65-F5344CB8AC3E}">
        <p14:creationId xmlns:p14="http://schemas.microsoft.com/office/powerpoint/2010/main" val="2698369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79359-680B-4297-92A6-1F1ABBBD2387}"/>
              </a:ext>
            </a:extLst>
          </p:cNvPr>
          <p:cNvSpPr>
            <a:spLocks noGrp="1"/>
          </p:cNvSpPr>
          <p:nvPr>
            <p:ph type="title"/>
          </p:nvPr>
        </p:nvSpPr>
        <p:spPr/>
        <p:txBody>
          <a:bodyPr/>
          <a:lstStyle/>
          <a:p>
            <a:r>
              <a:rPr lang="en-IN" dirty="0"/>
              <a:t>Types of Cloud</a:t>
            </a:r>
          </a:p>
        </p:txBody>
      </p:sp>
      <p:sp>
        <p:nvSpPr>
          <p:cNvPr id="3" name="Content Placeholder 2">
            <a:extLst>
              <a:ext uri="{FF2B5EF4-FFF2-40B4-BE49-F238E27FC236}">
                <a16:creationId xmlns:a16="http://schemas.microsoft.com/office/drawing/2014/main" id="{89C5B0B7-CAC5-4B98-A03B-A2C9F8682327}"/>
              </a:ext>
            </a:extLst>
          </p:cNvPr>
          <p:cNvSpPr>
            <a:spLocks noGrp="1"/>
          </p:cNvSpPr>
          <p:nvPr>
            <p:ph idx="1"/>
          </p:nvPr>
        </p:nvSpPr>
        <p:spPr/>
        <p:txBody>
          <a:bodyPr/>
          <a:lstStyle/>
          <a:p>
            <a:endParaRPr lang="en-IN" dirty="0"/>
          </a:p>
          <a:p>
            <a:r>
              <a:rPr lang="en-IN" dirty="0"/>
              <a:t>Public cloud</a:t>
            </a:r>
          </a:p>
          <a:p>
            <a:r>
              <a:rPr lang="en-IN" dirty="0"/>
              <a:t>Private cloud</a:t>
            </a:r>
          </a:p>
          <a:p>
            <a:r>
              <a:rPr lang="en-IN" dirty="0"/>
              <a:t>Hybrid cloud</a:t>
            </a:r>
          </a:p>
          <a:p>
            <a:endParaRPr lang="en-IN" dirty="0"/>
          </a:p>
        </p:txBody>
      </p:sp>
    </p:spTree>
    <p:extLst>
      <p:ext uri="{BB962C8B-B14F-4D97-AF65-F5344CB8AC3E}">
        <p14:creationId xmlns:p14="http://schemas.microsoft.com/office/powerpoint/2010/main" val="24004606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E9382FA-3C1C-45ED-B4C9-9949A81EF383}"/>
              </a:ext>
            </a:extLst>
          </p:cNvPr>
          <p:cNvPicPr>
            <a:picLocks noGrp="1" noChangeAspect="1"/>
          </p:cNvPicPr>
          <p:nvPr>
            <p:ph idx="1"/>
          </p:nvPr>
        </p:nvPicPr>
        <p:blipFill>
          <a:blip r:embed="rId3"/>
          <a:stretch>
            <a:fillRect/>
          </a:stretch>
        </p:blipFill>
        <p:spPr>
          <a:xfrm>
            <a:off x="220778" y="302895"/>
            <a:ext cx="11750443" cy="6252210"/>
          </a:xfrm>
          <a:prstGeom prst="rect">
            <a:avLst/>
          </a:prstGeom>
        </p:spPr>
      </p:pic>
    </p:spTree>
    <p:extLst>
      <p:ext uri="{BB962C8B-B14F-4D97-AF65-F5344CB8AC3E}">
        <p14:creationId xmlns:p14="http://schemas.microsoft.com/office/powerpoint/2010/main" val="2486485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C97C7B9-63F3-49E4-99C4-9214FA4523EF}"/>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Factors determining compute</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76C656C3-4823-4DC9-96E5-0E0523ABE89E}"/>
              </a:ext>
            </a:extLst>
          </p:cNvPr>
          <p:cNvPicPr>
            <a:picLocks noGrp="1" noChangeAspect="1"/>
          </p:cNvPicPr>
          <p:nvPr>
            <p:ph idx="1"/>
          </p:nvPr>
        </p:nvPicPr>
        <p:blipFill>
          <a:blip r:embed="rId2"/>
          <a:stretch>
            <a:fillRect/>
          </a:stretch>
        </p:blipFill>
        <p:spPr>
          <a:xfrm>
            <a:off x="702494" y="2509911"/>
            <a:ext cx="10731912" cy="3997637"/>
          </a:xfrm>
          <a:prstGeom prst="rect">
            <a:avLst/>
          </a:prstGeom>
        </p:spPr>
      </p:pic>
    </p:spTree>
    <p:extLst>
      <p:ext uri="{BB962C8B-B14F-4D97-AF65-F5344CB8AC3E}">
        <p14:creationId xmlns:p14="http://schemas.microsoft.com/office/powerpoint/2010/main" val="40373271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9B98613-0633-472E-A194-2BB1A3F5B117}"/>
              </a:ext>
            </a:extLst>
          </p:cNvPr>
          <p:cNvPicPr>
            <a:picLocks noGrp="1" noChangeAspect="1"/>
          </p:cNvPicPr>
          <p:nvPr>
            <p:ph idx="1"/>
          </p:nvPr>
        </p:nvPicPr>
        <p:blipFill>
          <a:blip r:embed="rId2"/>
          <a:stretch>
            <a:fillRect/>
          </a:stretch>
        </p:blipFill>
        <p:spPr>
          <a:xfrm>
            <a:off x="1520190" y="-305977"/>
            <a:ext cx="8606790" cy="7165154"/>
          </a:xfrm>
          <a:prstGeom prst="rect">
            <a:avLst/>
          </a:prstGeom>
        </p:spPr>
      </p:pic>
      <p:sp>
        <p:nvSpPr>
          <p:cNvPr id="5" name="AutoShape 4" descr="Decision tree for Azure compute services">
            <a:extLst>
              <a:ext uri="{FF2B5EF4-FFF2-40B4-BE49-F238E27FC236}">
                <a16:creationId xmlns:a16="http://schemas.microsoft.com/office/drawing/2014/main" id="{99E62BFF-3230-497B-B95B-728CDAA1EAE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4289582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C97C7B9-63F3-49E4-99C4-9214FA4523EF}"/>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Availability</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BA42C068-C6D7-4440-8487-C2F5DBBC2EA7}"/>
              </a:ext>
            </a:extLst>
          </p:cNvPr>
          <p:cNvPicPr>
            <a:picLocks noGrp="1" noChangeAspect="1"/>
          </p:cNvPicPr>
          <p:nvPr>
            <p:ph idx="1"/>
          </p:nvPr>
        </p:nvPicPr>
        <p:blipFill>
          <a:blip r:embed="rId2"/>
          <a:stretch>
            <a:fillRect/>
          </a:stretch>
        </p:blipFill>
        <p:spPr>
          <a:xfrm>
            <a:off x="1039975" y="2509911"/>
            <a:ext cx="10056951" cy="3997637"/>
          </a:xfrm>
          <a:prstGeom prst="rect">
            <a:avLst/>
          </a:prstGeom>
        </p:spPr>
      </p:pic>
    </p:spTree>
    <p:extLst>
      <p:ext uri="{BB962C8B-B14F-4D97-AF65-F5344CB8AC3E}">
        <p14:creationId xmlns:p14="http://schemas.microsoft.com/office/powerpoint/2010/main" val="9957008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6C96E0-E551-49CF-9D17-C6948267E48A}"/>
              </a:ext>
            </a:extLst>
          </p:cNvPr>
          <p:cNvPicPr>
            <a:picLocks noChangeAspect="1"/>
          </p:cNvPicPr>
          <p:nvPr/>
        </p:nvPicPr>
        <p:blipFill rotWithShape="1">
          <a:blip r:embed="rId3"/>
          <a:srcRect b="21603"/>
          <a:stretch/>
        </p:blipFill>
        <p:spPr>
          <a:xfrm>
            <a:off x="20" y="10"/>
            <a:ext cx="12191980" cy="6857990"/>
          </a:xfrm>
          <a:prstGeom prst="rect">
            <a:avLst/>
          </a:prstGeom>
        </p:spPr>
      </p:pic>
    </p:spTree>
    <p:extLst>
      <p:ext uri="{BB962C8B-B14F-4D97-AF65-F5344CB8AC3E}">
        <p14:creationId xmlns:p14="http://schemas.microsoft.com/office/powerpoint/2010/main" val="1237761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368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CCDC525-6620-4D6C-BAD7-9AD5167C4BC5}"/>
              </a:ext>
            </a:extLst>
          </p:cNvPr>
          <p:cNvPicPr>
            <a:picLocks noChangeAspect="1"/>
          </p:cNvPicPr>
          <p:nvPr/>
        </p:nvPicPr>
        <p:blipFill>
          <a:blip r:embed="rId3"/>
          <a:stretch>
            <a:fillRect/>
          </a:stretch>
        </p:blipFill>
        <p:spPr>
          <a:xfrm>
            <a:off x="643467" y="1057149"/>
            <a:ext cx="10905066" cy="4743702"/>
          </a:xfrm>
          <a:prstGeom prst="rect">
            <a:avLst/>
          </a:prstGeom>
        </p:spPr>
      </p:pic>
    </p:spTree>
    <p:extLst>
      <p:ext uri="{BB962C8B-B14F-4D97-AF65-F5344CB8AC3E}">
        <p14:creationId xmlns:p14="http://schemas.microsoft.com/office/powerpoint/2010/main" val="23359364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Architecture Process</a:t>
            </a:r>
            <a:endParaRPr lang="he-IL" dirty="0"/>
          </a:p>
        </p:txBody>
      </p:sp>
      <p:sp>
        <p:nvSpPr>
          <p:cNvPr id="3" name="Content Placeholder 2"/>
          <p:cNvSpPr>
            <a:spLocks noGrp="1"/>
          </p:cNvSpPr>
          <p:nvPr>
            <p:ph idx="1"/>
          </p:nvPr>
        </p:nvSpPr>
        <p:spPr/>
        <p:txBody>
          <a:bodyPr>
            <a:normAutofit fontScale="92500"/>
          </a:bodyPr>
          <a:lstStyle/>
          <a:p>
            <a:r>
              <a:rPr lang="en-US" sz="3200" dirty="0"/>
              <a:t>Understand the requirements</a:t>
            </a:r>
          </a:p>
          <a:p>
            <a:r>
              <a:rPr lang="en-US" sz="3200" dirty="0"/>
              <a:t>Capture the main system building blocks</a:t>
            </a:r>
          </a:p>
          <a:p>
            <a:r>
              <a:rPr lang="en-US" sz="3200" dirty="0"/>
              <a:t>Provide the first abstraction</a:t>
            </a:r>
          </a:p>
          <a:p>
            <a:r>
              <a:rPr lang="en-US" sz="3200" dirty="0"/>
              <a:t>Validate the architecture concepts vs. the requirements</a:t>
            </a:r>
          </a:p>
          <a:p>
            <a:r>
              <a:rPr lang="en-US" sz="3200" dirty="0"/>
              <a:t>Communicate the conceptual architecture with the stakeholders</a:t>
            </a:r>
          </a:p>
          <a:p>
            <a:r>
              <a:rPr lang="en-US" sz="3200" dirty="0"/>
              <a:t>Refine the architecture</a:t>
            </a:r>
          </a:p>
          <a:p>
            <a:r>
              <a:rPr lang="en-US" sz="3200" dirty="0"/>
              <a:t>Capture the architecture decisions</a:t>
            </a:r>
          </a:p>
          <a:p>
            <a:pPr lvl="1"/>
            <a:r>
              <a:rPr lang="en-US" sz="4000" dirty="0"/>
              <a:t>documentation, modeling</a:t>
            </a:r>
          </a:p>
          <a:p>
            <a:endParaRPr lang="he-IL" dirty="0"/>
          </a:p>
        </p:txBody>
      </p:sp>
    </p:spTree>
    <p:extLst>
      <p:ext uri="{BB962C8B-B14F-4D97-AF65-F5344CB8AC3E}">
        <p14:creationId xmlns:p14="http://schemas.microsoft.com/office/powerpoint/2010/main" val="8791201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&amp; Constrains</a:t>
            </a:r>
            <a:endParaRPr lang="he-IL" dirty="0"/>
          </a:p>
        </p:txBody>
      </p:sp>
      <p:sp>
        <p:nvSpPr>
          <p:cNvPr id="3" name="Content Placeholder 2"/>
          <p:cNvSpPr>
            <a:spLocks noGrp="1"/>
          </p:cNvSpPr>
          <p:nvPr>
            <p:ph idx="1"/>
          </p:nvPr>
        </p:nvSpPr>
        <p:spPr/>
        <p:txBody>
          <a:bodyPr>
            <a:normAutofit/>
          </a:bodyPr>
          <a:lstStyle/>
          <a:p>
            <a:r>
              <a:rPr lang="en-US" sz="4000" dirty="0"/>
              <a:t>Non-Functional requirements</a:t>
            </a:r>
          </a:p>
          <a:p>
            <a:pPr lvl="1"/>
            <a:r>
              <a:rPr lang="en-US" sz="4000" dirty="0"/>
              <a:t>Mainly architecture phase</a:t>
            </a:r>
          </a:p>
          <a:p>
            <a:r>
              <a:rPr lang="en-US" sz="4000" dirty="0"/>
              <a:t>Functional requirements </a:t>
            </a:r>
          </a:p>
          <a:p>
            <a:pPr lvl="1"/>
            <a:r>
              <a:rPr lang="en-US" sz="4000" dirty="0"/>
              <a:t>Mainly design phase</a:t>
            </a:r>
          </a:p>
          <a:p>
            <a:r>
              <a:rPr lang="en-US" sz="4000" dirty="0"/>
              <a:t>Constraints</a:t>
            </a:r>
          </a:p>
          <a:p>
            <a:pPr lvl="1"/>
            <a:r>
              <a:rPr lang="en-US" sz="4000" dirty="0"/>
              <a:t>Decision Helpers</a:t>
            </a:r>
            <a:endParaRPr lang="he-IL" sz="3200" dirty="0"/>
          </a:p>
        </p:txBody>
      </p:sp>
    </p:spTree>
    <p:extLst>
      <p:ext uri="{BB962C8B-B14F-4D97-AF65-F5344CB8AC3E}">
        <p14:creationId xmlns:p14="http://schemas.microsoft.com/office/powerpoint/2010/main" val="37148916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Architecture Attributes</a:t>
            </a:r>
            <a:endParaRPr lang="he-IL" dirty="0"/>
          </a:p>
        </p:txBody>
      </p:sp>
      <p:sp>
        <p:nvSpPr>
          <p:cNvPr id="3" name="Content Placeholder 2"/>
          <p:cNvSpPr>
            <a:spLocks noGrp="1"/>
          </p:cNvSpPr>
          <p:nvPr>
            <p:ph idx="1"/>
          </p:nvPr>
        </p:nvSpPr>
        <p:spPr/>
        <p:txBody>
          <a:bodyPr>
            <a:normAutofit fontScale="92500" lnSpcReduction="20000"/>
          </a:bodyPr>
          <a:lstStyle/>
          <a:p>
            <a:r>
              <a:rPr lang="en-US" sz="2400" dirty="0"/>
              <a:t>Performance</a:t>
            </a:r>
          </a:p>
          <a:p>
            <a:pPr lvl="1"/>
            <a:r>
              <a:rPr lang="en-US" sz="2000" dirty="0"/>
              <a:t>Localize operations to minimize sub-system communication</a:t>
            </a:r>
          </a:p>
          <a:p>
            <a:r>
              <a:rPr lang="en-US" sz="2400" dirty="0"/>
              <a:t>Security &amp; Identity</a:t>
            </a:r>
          </a:p>
          <a:p>
            <a:pPr lvl="1"/>
            <a:r>
              <a:rPr lang="en-US" sz="2000" dirty="0"/>
              <a:t>Use a layered architecture with critical assets in inner layers</a:t>
            </a:r>
          </a:p>
          <a:p>
            <a:pPr lvl="1"/>
            <a:r>
              <a:rPr lang="en-US" sz="2000" dirty="0"/>
              <a:t>Provide Identity flow diagram for the whole system</a:t>
            </a:r>
          </a:p>
          <a:p>
            <a:r>
              <a:rPr lang="en-US" sz="2400" dirty="0"/>
              <a:t>Safety</a:t>
            </a:r>
          </a:p>
          <a:p>
            <a:pPr lvl="1"/>
            <a:r>
              <a:rPr lang="en-US" sz="2000" dirty="0"/>
              <a:t>Isolate safety-critical components</a:t>
            </a:r>
          </a:p>
          <a:p>
            <a:r>
              <a:rPr lang="en-US" sz="2400" dirty="0"/>
              <a:t>Availability</a:t>
            </a:r>
          </a:p>
          <a:p>
            <a:pPr lvl="1"/>
            <a:r>
              <a:rPr lang="en-US" sz="2000" dirty="0"/>
              <a:t>Include redundant components in the architecture</a:t>
            </a:r>
          </a:p>
          <a:p>
            <a:r>
              <a:rPr lang="en-US" sz="2400" dirty="0"/>
              <a:t>Maintainability</a:t>
            </a:r>
          </a:p>
          <a:p>
            <a:pPr lvl="1"/>
            <a:r>
              <a:rPr lang="en-US" sz="2000" dirty="0"/>
              <a:t>Use fine-grain, self-contained components</a:t>
            </a:r>
          </a:p>
          <a:p>
            <a:r>
              <a:rPr lang="en-US" dirty="0"/>
              <a:t>Scalability</a:t>
            </a:r>
          </a:p>
          <a:p>
            <a:pPr lvl="1"/>
            <a:r>
              <a:rPr lang="en-US" sz="2000" dirty="0"/>
              <a:t>Include redundant components and handle state </a:t>
            </a:r>
            <a:endParaRPr lang="he-IL" sz="4000" dirty="0"/>
          </a:p>
          <a:p>
            <a:endParaRPr lang="he-IL" sz="3600" dirty="0"/>
          </a:p>
        </p:txBody>
      </p:sp>
    </p:spTree>
    <p:extLst>
      <p:ext uri="{BB962C8B-B14F-4D97-AF65-F5344CB8AC3E}">
        <p14:creationId xmlns:p14="http://schemas.microsoft.com/office/powerpoint/2010/main" val="9394905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Quality Attributes (*</a:t>
            </a:r>
            <a:r>
              <a:rPr lang="en-US" dirty="0" err="1"/>
              <a:t>Ilities</a:t>
            </a:r>
            <a:r>
              <a:rPr lang="en-US" dirty="0"/>
              <a:t> )</a:t>
            </a:r>
            <a:endParaRPr lang="he-IL" dirty="0"/>
          </a:p>
        </p:txBody>
      </p:sp>
      <p:sp>
        <p:nvSpPr>
          <p:cNvPr id="4" name="Content Placeholder 3"/>
          <p:cNvSpPr>
            <a:spLocks noGrp="1"/>
          </p:cNvSpPr>
          <p:nvPr>
            <p:ph sz="half" idx="1"/>
          </p:nvPr>
        </p:nvSpPr>
        <p:spPr/>
        <p:txBody>
          <a:bodyPr>
            <a:normAutofit lnSpcReduction="10000"/>
          </a:bodyPr>
          <a:lstStyle/>
          <a:p>
            <a:r>
              <a:rPr lang="en-US" dirty="0"/>
              <a:t>Stability</a:t>
            </a:r>
          </a:p>
          <a:p>
            <a:r>
              <a:rPr lang="en-US" dirty="0"/>
              <a:t>Backward compatibility</a:t>
            </a:r>
          </a:p>
          <a:p>
            <a:r>
              <a:rPr lang="en-US" dirty="0"/>
              <a:t>Extensibility</a:t>
            </a:r>
          </a:p>
          <a:p>
            <a:r>
              <a:rPr lang="en-US" dirty="0"/>
              <a:t>Reliability</a:t>
            </a:r>
          </a:p>
          <a:p>
            <a:r>
              <a:rPr lang="en-US" dirty="0"/>
              <a:t>Maintainability</a:t>
            </a:r>
          </a:p>
          <a:p>
            <a:r>
              <a:rPr lang="en-US" dirty="0"/>
              <a:t>Availability</a:t>
            </a:r>
          </a:p>
          <a:p>
            <a:r>
              <a:rPr lang="en-US" dirty="0"/>
              <a:t>Security</a:t>
            </a:r>
          </a:p>
          <a:p>
            <a:r>
              <a:rPr lang="en-US" dirty="0"/>
              <a:t>Usability</a:t>
            </a:r>
          </a:p>
          <a:p>
            <a:r>
              <a:rPr lang="en-US" dirty="0"/>
              <a:t>Auditability</a:t>
            </a:r>
            <a:endParaRPr lang="he-IL" dirty="0"/>
          </a:p>
          <a:p>
            <a:endParaRPr lang="he-IL" dirty="0"/>
          </a:p>
          <a:p>
            <a:endParaRPr lang="he-IL" dirty="0"/>
          </a:p>
        </p:txBody>
      </p:sp>
      <p:sp>
        <p:nvSpPr>
          <p:cNvPr id="5" name="Content Placeholder 4"/>
          <p:cNvSpPr>
            <a:spLocks noGrp="1"/>
          </p:cNvSpPr>
          <p:nvPr>
            <p:ph sz="half" idx="2"/>
          </p:nvPr>
        </p:nvSpPr>
        <p:spPr/>
        <p:txBody>
          <a:bodyPr>
            <a:normAutofit lnSpcReduction="10000"/>
          </a:bodyPr>
          <a:lstStyle/>
          <a:p>
            <a:r>
              <a:rPr lang="en-US" dirty="0"/>
              <a:t>Scalability</a:t>
            </a:r>
          </a:p>
          <a:p>
            <a:r>
              <a:rPr lang="en-US" dirty="0"/>
              <a:t>Testability</a:t>
            </a:r>
          </a:p>
          <a:p>
            <a:r>
              <a:rPr lang="en-US" dirty="0"/>
              <a:t>Composability</a:t>
            </a:r>
          </a:p>
          <a:p>
            <a:r>
              <a:rPr lang="en-US" dirty="0"/>
              <a:t>Demonstrability</a:t>
            </a:r>
          </a:p>
          <a:p>
            <a:r>
              <a:rPr lang="en-US" dirty="0" err="1"/>
              <a:t>Deployability</a:t>
            </a:r>
            <a:endParaRPr lang="en-US" dirty="0"/>
          </a:p>
          <a:p>
            <a:r>
              <a:rPr lang="en-US" dirty="0"/>
              <a:t>Efficiency</a:t>
            </a:r>
          </a:p>
          <a:p>
            <a:r>
              <a:rPr lang="en-US" dirty="0"/>
              <a:t>Learnability</a:t>
            </a:r>
          </a:p>
          <a:p>
            <a:r>
              <a:rPr lang="en-US" dirty="0"/>
              <a:t>Manageability</a:t>
            </a:r>
          </a:p>
          <a:p>
            <a:r>
              <a:rPr lang="en-US" dirty="0"/>
              <a:t>Operability</a:t>
            </a:r>
          </a:p>
        </p:txBody>
      </p:sp>
    </p:spTree>
    <p:extLst>
      <p:ext uri="{BB962C8B-B14F-4D97-AF65-F5344CB8AC3E}">
        <p14:creationId xmlns:p14="http://schemas.microsoft.com/office/powerpoint/2010/main" val="1331363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2879359-680B-4297-92A6-1F1ABBBD2387}"/>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Public cloud</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34419CC5-A392-4695-A733-99769972C625}"/>
              </a:ext>
            </a:extLst>
          </p:cNvPr>
          <p:cNvPicPr>
            <a:picLocks noGrp="1" noChangeAspect="1"/>
          </p:cNvPicPr>
          <p:nvPr>
            <p:ph idx="1"/>
          </p:nvPr>
        </p:nvPicPr>
        <p:blipFill>
          <a:blip r:embed="rId2"/>
          <a:stretch>
            <a:fillRect/>
          </a:stretch>
        </p:blipFill>
        <p:spPr>
          <a:xfrm>
            <a:off x="320040" y="3315935"/>
            <a:ext cx="11496821" cy="2385589"/>
          </a:xfrm>
          <a:prstGeom prst="rect">
            <a:avLst/>
          </a:prstGeom>
        </p:spPr>
      </p:pic>
    </p:spTree>
    <p:extLst>
      <p:ext uri="{BB962C8B-B14F-4D97-AF65-F5344CB8AC3E}">
        <p14:creationId xmlns:p14="http://schemas.microsoft.com/office/powerpoint/2010/main" val="1541899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a:t>Why the Cloud?</a:t>
            </a:r>
            <a:endParaRPr lang="he-IL" dirty="0"/>
          </a:p>
        </p:txBody>
      </p:sp>
      <p:sp>
        <p:nvSpPr>
          <p:cNvPr id="3" name="Content Placeholder 2"/>
          <p:cNvSpPr>
            <a:spLocks noGrp="1"/>
          </p:cNvSpPr>
          <p:nvPr>
            <p:ph idx="1"/>
          </p:nvPr>
        </p:nvSpPr>
        <p:spPr/>
        <p:txBody>
          <a:bodyPr/>
          <a:lstStyle/>
          <a:p>
            <a:pPr algn="l" rtl="0"/>
            <a:r>
              <a:rPr lang="en-US" dirty="0"/>
              <a:t>Rapidly setup environments to drive business priorities</a:t>
            </a:r>
          </a:p>
          <a:p>
            <a:pPr algn="l" rtl="0"/>
            <a:r>
              <a:rPr lang="en-US" dirty="0"/>
              <a:t>Scale to meet peak demands </a:t>
            </a:r>
          </a:p>
          <a:p>
            <a:pPr algn="l" rtl="0"/>
            <a:r>
              <a:rPr lang="en-US" dirty="0"/>
              <a:t>Increase daily activities, efficiency and reduced cost.</a:t>
            </a:r>
          </a:p>
        </p:txBody>
      </p:sp>
      <p:pic>
        <p:nvPicPr>
          <p:cNvPr id="20" name="Picture 19"/>
          <p:cNvPicPr>
            <a:picLocks noChangeAspect="1"/>
          </p:cNvPicPr>
          <p:nvPr/>
        </p:nvPicPr>
        <p:blipFill>
          <a:blip r:embed="rId2"/>
          <a:stretch>
            <a:fillRect/>
          </a:stretch>
        </p:blipFill>
        <p:spPr>
          <a:xfrm>
            <a:off x="1697378" y="3299087"/>
            <a:ext cx="8248603" cy="2389839"/>
          </a:xfrm>
          <a:prstGeom prst="rect">
            <a:avLst/>
          </a:prstGeom>
        </p:spPr>
      </p:pic>
    </p:spTree>
    <p:extLst>
      <p:ext uri="{BB962C8B-B14F-4D97-AF65-F5344CB8AC3E}">
        <p14:creationId xmlns:p14="http://schemas.microsoft.com/office/powerpoint/2010/main" val="40094878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duotone>
              <a:schemeClr val="accent1">
                <a:shade val="45000"/>
                <a:satMod val="135000"/>
              </a:schemeClr>
              <a:prstClr val="white"/>
            </a:duotone>
          </a:blip>
          <a:stretch>
            <a:fillRect/>
          </a:stretch>
        </p:blipFill>
        <p:spPr>
          <a:xfrm>
            <a:off x="539551" y="463318"/>
            <a:ext cx="10923105" cy="6335758"/>
          </a:xfrm>
          <a:prstGeom prst="cloud">
            <a:avLst/>
          </a:prstGeom>
          <a:ln>
            <a:noFill/>
          </a:ln>
          <a:effectLst>
            <a:softEdge rad="112500"/>
          </a:effectLst>
        </p:spPr>
      </p:pic>
      <p:sp>
        <p:nvSpPr>
          <p:cNvPr id="3" name="Content Placeholder 2"/>
          <p:cNvSpPr>
            <a:spLocks noGrp="1"/>
          </p:cNvSpPr>
          <p:nvPr>
            <p:ph idx="1"/>
          </p:nvPr>
        </p:nvSpPr>
        <p:spPr>
          <a:xfrm>
            <a:off x="838200" y="966942"/>
            <a:ext cx="10363200" cy="5186363"/>
          </a:xfrm>
        </p:spPr>
        <p:txBody>
          <a:bodyPr>
            <a:normAutofit/>
          </a:bodyPr>
          <a:lstStyle/>
          <a:p>
            <a:pPr marL="0" indent="0">
              <a:buNone/>
            </a:pPr>
            <a:r>
              <a:rPr lang="en-US" sz="3600" dirty="0">
                <a:solidFill>
                  <a:srgbClr val="008000"/>
                </a:solidFill>
              </a:rPr>
              <a:t>Cloud Computing - A Game Changing Technology</a:t>
            </a:r>
          </a:p>
          <a:p>
            <a:r>
              <a:rPr lang="en-US" sz="3200" dirty="0"/>
              <a:t>Infinite shared resources &amp; services</a:t>
            </a:r>
          </a:p>
          <a:p>
            <a:pPr lvl="1"/>
            <a:r>
              <a:rPr lang="en-US" sz="2800" dirty="0"/>
              <a:t>Infrastructure is not a limiting factor</a:t>
            </a:r>
          </a:p>
          <a:p>
            <a:pPr lvl="1"/>
            <a:r>
              <a:rPr lang="en-US" sz="2800" dirty="0"/>
              <a:t>No need to equip for peak-load requirements</a:t>
            </a:r>
          </a:p>
          <a:p>
            <a:r>
              <a:rPr lang="en-US" sz="3200" dirty="0"/>
              <a:t>Elasticity on demand</a:t>
            </a:r>
          </a:p>
          <a:p>
            <a:pPr lvl="1"/>
            <a:r>
              <a:rPr lang="en-US" sz="2800" dirty="0"/>
              <a:t>Anytime, anywhere</a:t>
            </a:r>
          </a:p>
          <a:p>
            <a:r>
              <a:rPr lang="en-US" sz="3200" dirty="0"/>
              <a:t>Efficient scalability and high availability</a:t>
            </a:r>
          </a:p>
          <a:p>
            <a:r>
              <a:rPr lang="en-US" sz="3200" dirty="0"/>
              <a:t>Suitable pricing models</a:t>
            </a:r>
          </a:p>
          <a:p>
            <a:pPr lvl="1"/>
            <a:r>
              <a:rPr lang="en-US" sz="2800" dirty="0"/>
              <a:t>Pay for what you use</a:t>
            </a:r>
          </a:p>
        </p:txBody>
      </p:sp>
    </p:spTree>
    <p:extLst>
      <p:ext uri="{BB962C8B-B14F-4D97-AF65-F5344CB8AC3E}">
        <p14:creationId xmlns:p14="http://schemas.microsoft.com/office/powerpoint/2010/main" val="1418419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80729"/>
            <a:ext cx="11055019" cy="5145435"/>
          </a:xfrm>
        </p:spPr>
        <p:txBody>
          <a:bodyPr>
            <a:normAutofit/>
          </a:bodyPr>
          <a:lstStyle/>
          <a:p>
            <a:pPr marL="0" indent="0">
              <a:buNone/>
            </a:pPr>
            <a:r>
              <a:rPr lang="en-US" sz="3600" dirty="0">
                <a:solidFill>
                  <a:srgbClr val="008000"/>
                </a:solidFill>
              </a:rPr>
              <a:t>Evolution of Computing - The Next (Current) Big Thing</a:t>
            </a:r>
          </a:p>
          <a:p>
            <a:r>
              <a:rPr lang="en-US" sz="3600" dirty="0"/>
              <a:t>Virtualization and Abstraction</a:t>
            </a:r>
          </a:p>
          <a:p>
            <a:pPr lvl="1"/>
            <a:r>
              <a:rPr lang="en-US" sz="3200" dirty="0"/>
              <a:t>Details are abstracted from consumers</a:t>
            </a:r>
          </a:p>
          <a:p>
            <a:pPr lvl="2"/>
            <a:r>
              <a:rPr lang="en-US" sz="2800" dirty="0"/>
              <a:t>Reduces complexity</a:t>
            </a:r>
          </a:p>
          <a:p>
            <a:r>
              <a:rPr lang="en-US" sz="3600" dirty="0"/>
              <a:t>Not necessarily the Internet, can be on premises</a:t>
            </a:r>
          </a:p>
          <a:p>
            <a:pPr lvl="1"/>
            <a:r>
              <a:rPr lang="en-US" sz="3200" dirty="0"/>
              <a:t>Private cloud</a:t>
            </a:r>
          </a:p>
          <a:p>
            <a:r>
              <a:rPr lang="en-US" sz="3600" dirty="0"/>
              <a:t>Automation, Monitoring, Deployment</a:t>
            </a:r>
          </a:p>
          <a:p>
            <a:pPr lvl="1"/>
            <a:r>
              <a:rPr lang="en-US" sz="3200" dirty="0"/>
              <a:t>Reduce cost, shift risk, shorten time-to-market, focus on business functionality</a:t>
            </a:r>
          </a:p>
        </p:txBody>
      </p:sp>
      <p:sp>
        <p:nvSpPr>
          <p:cNvPr id="5" name="Slide Number Placeholder 4"/>
          <p:cNvSpPr>
            <a:spLocks noGrp="1"/>
          </p:cNvSpPr>
          <p:nvPr>
            <p:ph type="sldNum" sz="quarter" idx="12"/>
          </p:nvPr>
        </p:nvSpPr>
        <p:spPr/>
        <p:txBody>
          <a:bodyPr/>
          <a:lstStyle/>
          <a:p>
            <a:fld id="{AA986F54-24DE-4AB4-95BF-72E7F2EFFBC6}" type="slidenum">
              <a:rPr lang="en-US" smtClean="0"/>
              <a:t>82</a:t>
            </a:fld>
            <a:endParaRPr lang="en-US"/>
          </a:p>
        </p:txBody>
      </p:sp>
    </p:spTree>
    <p:extLst>
      <p:ext uri="{BB962C8B-B14F-4D97-AF65-F5344CB8AC3E}">
        <p14:creationId xmlns:p14="http://schemas.microsoft.com/office/powerpoint/2010/main" val="27409924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9610" y="842645"/>
            <a:ext cx="10515600" cy="4351338"/>
          </a:xfrm>
        </p:spPr>
        <p:txBody>
          <a:bodyPr>
            <a:noAutofit/>
          </a:bodyPr>
          <a:lstStyle/>
          <a:p>
            <a:pPr marL="0" indent="0">
              <a:buNone/>
            </a:pPr>
            <a:r>
              <a:rPr lang="en-US" sz="4400" dirty="0">
                <a:solidFill>
                  <a:srgbClr val="008000"/>
                </a:solidFill>
              </a:rPr>
              <a:t>Focus on functionality</a:t>
            </a:r>
          </a:p>
          <a:p>
            <a:r>
              <a:rPr lang="en-US" sz="3200" dirty="0"/>
              <a:t>Let others take care of: </a:t>
            </a:r>
          </a:p>
          <a:p>
            <a:pPr lvl="1"/>
            <a:r>
              <a:rPr lang="en-US" sz="2800" dirty="0"/>
              <a:t>Resource management</a:t>
            </a:r>
          </a:p>
          <a:p>
            <a:pPr lvl="1"/>
            <a:r>
              <a:rPr lang="en-US" sz="2800" dirty="0"/>
              <a:t>Security</a:t>
            </a:r>
          </a:p>
          <a:p>
            <a:pPr lvl="1"/>
            <a:r>
              <a:rPr lang="en-US" sz="2800" dirty="0"/>
              <a:t>Environments (staging, production)</a:t>
            </a:r>
          </a:p>
          <a:p>
            <a:pPr lvl="1"/>
            <a:r>
              <a:rPr lang="en-US" sz="2800" dirty="0"/>
              <a:t>High availability, scalability, load balancing</a:t>
            </a:r>
          </a:p>
          <a:p>
            <a:pPr lvl="1"/>
            <a:r>
              <a:rPr lang="en-US" sz="2800" dirty="0"/>
              <a:t>Fault tolerance</a:t>
            </a:r>
          </a:p>
          <a:p>
            <a:pPr lvl="1"/>
            <a:r>
              <a:rPr lang="en-US" sz="2800" dirty="0"/>
              <a:t>OS - installation, licensing, updates, patches</a:t>
            </a:r>
          </a:p>
          <a:p>
            <a:pPr lvl="1"/>
            <a:r>
              <a:rPr lang="en-US" sz="2800" dirty="0"/>
              <a:t>Network</a:t>
            </a:r>
          </a:p>
          <a:p>
            <a:pPr lvl="1"/>
            <a:r>
              <a:rPr lang="en-US" sz="2800" dirty="0"/>
              <a:t>Maintenance</a:t>
            </a:r>
          </a:p>
        </p:txBody>
      </p:sp>
      <p:sp>
        <p:nvSpPr>
          <p:cNvPr id="5" name="Slide Number Placeholder 4"/>
          <p:cNvSpPr>
            <a:spLocks noGrp="1"/>
          </p:cNvSpPr>
          <p:nvPr>
            <p:ph type="sldNum" sz="quarter" idx="12"/>
          </p:nvPr>
        </p:nvSpPr>
        <p:spPr/>
        <p:txBody>
          <a:bodyPr/>
          <a:lstStyle/>
          <a:p>
            <a:fld id="{AA986F54-24DE-4AB4-95BF-72E7F2EFFBC6}" type="slidenum">
              <a:rPr lang="en-US" smtClean="0"/>
              <a:t>83</a:t>
            </a:fld>
            <a:endParaRPr lang="en-US"/>
          </a:p>
        </p:txBody>
      </p:sp>
    </p:spTree>
    <p:extLst>
      <p:ext uri="{BB962C8B-B14F-4D97-AF65-F5344CB8AC3E}">
        <p14:creationId xmlns:p14="http://schemas.microsoft.com/office/powerpoint/2010/main" val="41542912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870" y="0"/>
            <a:ext cx="10515600" cy="1325563"/>
          </a:xfrm>
        </p:spPr>
        <p:txBody>
          <a:bodyPr>
            <a:normAutofit/>
          </a:bodyPr>
          <a:lstStyle/>
          <a:p>
            <a:pPr lvl="0"/>
            <a:r>
              <a:rPr lang="en-US" dirty="0"/>
              <a:t>Cloud Application Architecture</a:t>
            </a:r>
          </a:p>
        </p:txBody>
      </p:sp>
      <p:sp>
        <p:nvSpPr>
          <p:cNvPr id="3" name="Content Placeholder 2"/>
          <p:cNvSpPr>
            <a:spLocks noGrp="1"/>
          </p:cNvSpPr>
          <p:nvPr>
            <p:ph idx="1"/>
          </p:nvPr>
        </p:nvSpPr>
        <p:spPr>
          <a:xfrm>
            <a:off x="483870" y="1306332"/>
            <a:ext cx="10972800" cy="5232580"/>
          </a:xfrm>
        </p:spPr>
        <p:txBody>
          <a:bodyPr>
            <a:normAutofit fontScale="92500" lnSpcReduction="10000"/>
          </a:bodyPr>
          <a:lstStyle/>
          <a:p>
            <a:pPr marL="0" indent="0">
              <a:lnSpc>
                <a:spcPct val="120000"/>
              </a:lnSpc>
              <a:buNone/>
            </a:pPr>
            <a:r>
              <a:rPr lang="en-US" sz="4000" dirty="0">
                <a:solidFill>
                  <a:srgbClr val="008000"/>
                </a:solidFill>
              </a:rPr>
              <a:t>High Scale, High Availability, High Maintainability – to the Extreme!</a:t>
            </a:r>
          </a:p>
          <a:p>
            <a:pPr>
              <a:lnSpc>
                <a:spcPct val="120000"/>
              </a:lnSpc>
            </a:pPr>
            <a:r>
              <a:rPr lang="en-US" dirty="0"/>
              <a:t>The Cloud technology enables cloud scale applications with much less effort</a:t>
            </a:r>
          </a:p>
          <a:p>
            <a:pPr lvl="1">
              <a:lnSpc>
                <a:spcPct val="120000"/>
              </a:lnSpc>
            </a:pPr>
            <a:r>
              <a:rPr lang="en-US" dirty="0"/>
              <a:t>Answers many of the non-functional requirements and the cross-cutting concerns out of the box!</a:t>
            </a:r>
          </a:p>
          <a:p>
            <a:pPr>
              <a:lnSpc>
                <a:spcPct val="120000"/>
              </a:lnSpc>
            </a:pPr>
            <a:r>
              <a:rPr lang="en-US" dirty="0"/>
              <a:t>Enables elastic, theoretically endless scale</a:t>
            </a:r>
          </a:p>
          <a:p>
            <a:pPr>
              <a:lnSpc>
                <a:spcPct val="120000"/>
              </a:lnSpc>
            </a:pPr>
            <a:r>
              <a:rPr lang="en-US" dirty="0"/>
              <a:t>Surfaces more concerns:</a:t>
            </a:r>
          </a:p>
          <a:p>
            <a:pPr lvl="1">
              <a:lnSpc>
                <a:spcPct val="120000"/>
              </a:lnSpc>
            </a:pPr>
            <a:r>
              <a:rPr lang="en-US" dirty="0"/>
              <a:t>More geographic options</a:t>
            </a:r>
          </a:p>
          <a:p>
            <a:pPr lvl="1">
              <a:lnSpc>
                <a:spcPct val="120000"/>
              </a:lnSpc>
            </a:pPr>
            <a:r>
              <a:rPr lang="en-US" dirty="0"/>
              <a:t>Promotes “design for failure” (be prepared for VM shutdown)</a:t>
            </a:r>
          </a:p>
          <a:p>
            <a:pPr lvl="1">
              <a:lnSpc>
                <a:spcPct val="120000"/>
              </a:lnSpc>
            </a:pPr>
            <a:r>
              <a:rPr lang="en-US" dirty="0"/>
              <a:t>Promotes Agility (continued integrations/deployments)</a:t>
            </a:r>
          </a:p>
        </p:txBody>
      </p:sp>
      <p:sp>
        <p:nvSpPr>
          <p:cNvPr id="5" name="Slide Number Placeholder 4"/>
          <p:cNvSpPr>
            <a:spLocks noGrp="1"/>
          </p:cNvSpPr>
          <p:nvPr>
            <p:ph type="sldNum" sz="quarter" idx="12"/>
          </p:nvPr>
        </p:nvSpPr>
        <p:spPr/>
        <p:txBody>
          <a:bodyPr/>
          <a:lstStyle/>
          <a:p>
            <a:fld id="{AA986F54-24DE-4AB4-95BF-72E7F2EFFBC6}" type="slidenum">
              <a:rPr lang="en-US" smtClean="0"/>
              <a:t>84</a:t>
            </a:fld>
            <a:endParaRPr lang="en-US"/>
          </a:p>
        </p:txBody>
      </p:sp>
    </p:spTree>
    <p:extLst>
      <p:ext uri="{BB962C8B-B14F-4D97-AF65-F5344CB8AC3E}">
        <p14:creationId xmlns:p14="http://schemas.microsoft.com/office/powerpoint/2010/main" val="11536419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descr="Related image">
            <a:extLst>
              <a:ext uri="{FF2B5EF4-FFF2-40B4-BE49-F238E27FC236}">
                <a16:creationId xmlns:a16="http://schemas.microsoft.com/office/drawing/2014/main" id="{C9B66D7E-41B6-4D91-B022-FE027433295A}"/>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6221"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0127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descr="Related image">
            <a:extLst>
              <a:ext uri="{FF2B5EF4-FFF2-40B4-BE49-F238E27FC236}">
                <a16:creationId xmlns:a16="http://schemas.microsoft.com/office/drawing/2014/main" id="{F9B2A7A1-863B-4167-96D9-E65C710B1AA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75670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descr="Related image">
            <a:extLst>
              <a:ext uri="{FF2B5EF4-FFF2-40B4-BE49-F238E27FC236}">
                <a16:creationId xmlns:a16="http://schemas.microsoft.com/office/drawing/2014/main" id="{5E03540D-A638-4607-9A41-99F1257F4CB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12145" y="354685"/>
            <a:ext cx="11767710" cy="6148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0445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79359-680B-4297-92A6-1F1ABBBD2387}"/>
              </a:ext>
            </a:extLst>
          </p:cNvPr>
          <p:cNvSpPr>
            <a:spLocks noGrp="1"/>
          </p:cNvSpPr>
          <p:nvPr>
            <p:ph type="title"/>
          </p:nvPr>
        </p:nvSpPr>
        <p:spPr/>
        <p:txBody>
          <a:bodyPr/>
          <a:lstStyle/>
          <a:p>
            <a:r>
              <a:rPr lang="en-IN" dirty="0"/>
              <a:t>Disadvantages</a:t>
            </a:r>
          </a:p>
        </p:txBody>
      </p:sp>
      <p:sp>
        <p:nvSpPr>
          <p:cNvPr id="3" name="Content Placeholder 2">
            <a:extLst>
              <a:ext uri="{FF2B5EF4-FFF2-40B4-BE49-F238E27FC236}">
                <a16:creationId xmlns:a16="http://schemas.microsoft.com/office/drawing/2014/main" id="{89C5B0B7-CAC5-4B98-A03B-A2C9F8682327}"/>
              </a:ext>
            </a:extLst>
          </p:cNvPr>
          <p:cNvSpPr>
            <a:spLocks noGrp="1"/>
          </p:cNvSpPr>
          <p:nvPr>
            <p:ph idx="1"/>
          </p:nvPr>
        </p:nvSpPr>
        <p:spPr/>
        <p:txBody>
          <a:bodyPr/>
          <a:lstStyle/>
          <a:p>
            <a:r>
              <a:rPr lang="en-IN" dirty="0"/>
              <a:t>Might not meet my security requirements</a:t>
            </a:r>
          </a:p>
          <a:p>
            <a:r>
              <a:rPr lang="en-IN" dirty="0"/>
              <a:t>Technical challenges</a:t>
            </a:r>
          </a:p>
          <a:p>
            <a:r>
              <a:rPr lang="en-IN" dirty="0"/>
              <a:t>complexity</a:t>
            </a:r>
          </a:p>
          <a:p>
            <a:endParaRPr lang="en-IN" dirty="0"/>
          </a:p>
        </p:txBody>
      </p:sp>
    </p:spTree>
    <p:extLst>
      <p:ext uri="{BB962C8B-B14F-4D97-AF65-F5344CB8AC3E}">
        <p14:creationId xmlns:p14="http://schemas.microsoft.com/office/powerpoint/2010/main" val="38525139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7TQBLwN7JUqZ50IxKG9wQ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DKASeTqgY0ONIjCRmhAdq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2991</Words>
  <Application>Microsoft Office PowerPoint</Application>
  <PresentationFormat>Widescreen</PresentationFormat>
  <Paragraphs>668</Paragraphs>
  <Slides>87</Slides>
  <Notes>18</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87</vt:i4>
      </vt:variant>
    </vt:vector>
  </HeadingPairs>
  <TitlesOfParts>
    <vt:vector size="98" baseType="lpstr">
      <vt:lpstr>Arial</vt:lpstr>
      <vt:lpstr>Calibri</vt:lpstr>
      <vt:lpstr>Calibri Light</vt:lpstr>
      <vt:lpstr>Consolas</vt:lpstr>
      <vt:lpstr>Segoe Light</vt:lpstr>
      <vt:lpstr>Segoe Semibold</vt:lpstr>
      <vt:lpstr>Segoe UI</vt:lpstr>
      <vt:lpstr>Segoe UI Light</vt:lpstr>
      <vt:lpstr>Wingdings</vt:lpstr>
      <vt:lpstr>Office Theme</vt:lpstr>
      <vt:lpstr>think-cell Slide</vt:lpstr>
      <vt:lpstr>PowerPoint Presentation</vt:lpstr>
      <vt:lpstr>Cloud Computing</vt:lpstr>
      <vt:lpstr>Why ??</vt:lpstr>
      <vt:lpstr>Why? </vt:lpstr>
      <vt:lpstr>Why? </vt:lpstr>
      <vt:lpstr>PowerPoint Presentation</vt:lpstr>
      <vt:lpstr>Types of Cloud</vt:lpstr>
      <vt:lpstr>Public cloud</vt:lpstr>
      <vt:lpstr>Disadvantages</vt:lpstr>
      <vt:lpstr>Private Cloud</vt:lpstr>
      <vt:lpstr>Hybrid cloud</vt:lpstr>
      <vt:lpstr>Cloud Deployment models</vt:lpstr>
      <vt:lpstr>IaaS</vt:lpstr>
      <vt:lpstr>PaaS</vt:lpstr>
      <vt:lpstr>SaaS</vt:lpstr>
      <vt:lpstr>PowerPoint Presentation</vt:lpstr>
      <vt:lpstr>PowerPoint Presentation</vt:lpstr>
      <vt:lpstr>PowerPoint Presentation</vt:lpstr>
      <vt:lpstr>PowerPoint Presentation</vt:lpstr>
      <vt:lpstr>Major Concepts</vt:lpstr>
      <vt:lpstr>PowerPoint Presentation</vt:lpstr>
      <vt:lpstr>Availability Zones </vt:lpstr>
      <vt:lpstr>Region pair </vt:lpstr>
      <vt:lpstr>SLA</vt:lpstr>
      <vt:lpstr>PowerPoint Presentation</vt:lpstr>
      <vt:lpstr>Service Credit</vt:lpstr>
      <vt:lpstr>Composite SLA</vt:lpstr>
      <vt:lpstr>Composite SLA</vt:lpstr>
      <vt:lpstr>PowerPoint Presentation</vt:lpstr>
      <vt:lpstr>Microsoft Azure Services</vt:lpstr>
      <vt:lpstr>Azure Compute Instance Options</vt:lpstr>
      <vt:lpstr>PowerPoint Presentation</vt:lpstr>
      <vt:lpstr>Availability Sets</vt:lpstr>
      <vt:lpstr>Load Balancing</vt:lpstr>
      <vt:lpstr>PaaS Services</vt:lpstr>
      <vt:lpstr>Compute Continuum</vt:lpstr>
      <vt:lpstr>Cloud Storage - Azure BLOB Storage</vt:lpstr>
      <vt:lpstr>Azure Blob Storage Concepts</vt:lpstr>
      <vt:lpstr>Cloud Storage - SQL Azure</vt:lpstr>
      <vt:lpstr>Cloud Storage - Table Storage</vt:lpstr>
      <vt:lpstr>Table Storage Concepts</vt:lpstr>
      <vt:lpstr>NoSQL - CosmosDB</vt:lpstr>
      <vt:lpstr>Azure App Service: One Integrated Offering</vt:lpstr>
      <vt:lpstr>Azure App Service</vt:lpstr>
      <vt:lpstr>Logic App – Easy Automation and Integration</vt:lpstr>
      <vt:lpstr>API App – Create, Consume and Host API</vt:lpstr>
      <vt:lpstr>Azure Web Apps</vt:lpstr>
      <vt:lpstr>Azure Mobile App</vt:lpstr>
      <vt:lpstr>Azure Mobile App / Mobile Services</vt:lpstr>
      <vt:lpstr>Supported Platforms</vt:lpstr>
      <vt:lpstr>Subscriptions</vt:lpstr>
      <vt:lpstr>Costing</vt:lpstr>
      <vt:lpstr>Costing </vt:lpstr>
      <vt:lpstr>Billing Zone</vt:lpstr>
      <vt:lpstr>PowerPoint Presentation</vt:lpstr>
      <vt:lpstr>ARM – Resource Group</vt:lpstr>
      <vt:lpstr>Resource Groups</vt:lpstr>
      <vt:lpstr>Organization -1</vt:lpstr>
      <vt:lpstr>Organization - 2</vt:lpstr>
      <vt:lpstr>Organization - 3</vt:lpstr>
      <vt:lpstr>Organization - 4</vt:lpstr>
      <vt:lpstr>Tags</vt:lpstr>
      <vt:lpstr>Policies</vt:lpstr>
      <vt:lpstr>Social Authentication</vt:lpstr>
      <vt:lpstr>Enterprise Authentication</vt:lpstr>
      <vt:lpstr>Authorization (RBAC)</vt:lpstr>
      <vt:lpstr>RBAC cont..</vt:lpstr>
      <vt:lpstr>Best Practices</vt:lpstr>
      <vt:lpstr>Locks</vt:lpstr>
      <vt:lpstr>PowerPoint Presentation</vt:lpstr>
      <vt:lpstr>Factors determining compute</vt:lpstr>
      <vt:lpstr>PowerPoint Presentation</vt:lpstr>
      <vt:lpstr>Availability</vt:lpstr>
      <vt:lpstr>PowerPoint Presentation</vt:lpstr>
      <vt:lpstr>PowerPoint Presentation</vt:lpstr>
      <vt:lpstr>The Architecture Process</vt:lpstr>
      <vt:lpstr>Requirements &amp; Constrains</vt:lpstr>
      <vt:lpstr>Architecture Attributes</vt:lpstr>
      <vt:lpstr>More Quality Attributes (*Ilities )</vt:lpstr>
      <vt:lpstr>Why the Cloud?</vt:lpstr>
      <vt:lpstr>PowerPoint Presentation</vt:lpstr>
      <vt:lpstr>PowerPoint Presentation</vt:lpstr>
      <vt:lpstr>PowerPoint Presentation</vt:lpstr>
      <vt:lpstr>Cloud Application Architecture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Ritesh Modi</dc:creator>
  <cp:lastModifiedBy>Ritesh Modi</cp:lastModifiedBy>
  <cp:revision>4</cp:revision>
  <dcterms:created xsi:type="dcterms:W3CDTF">2019-11-14T14:45:12Z</dcterms:created>
  <dcterms:modified xsi:type="dcterms:W3CDTF">2019-11-15T09:35:16Z</dcterms:modified>
</cp:coreProperties>
</file>